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15119350" cy="21420138"/>
  <p:notesSz cx="20212050" cy="27298650"/>
  <p:defaultTextStyle>
    <a:defPPr>
      <a:defRPr lang="en-US"/>
    </a:defPPr>
    <a:lvl1pPr algn="l" rtl="0" fontAlgn="base">
      <a:spcBef>
        <a:spcPct val="0"/>
      </a:spcBef>
      <a:spcAft>
        <a:spcPct val="0"/>
      </a:spcAft>
      <a:defRPr kern="1200">
        <a:solidFill>
          <a:schemeClr val="tx1"/>
        </a:solidFill>
        <a:latin typeface="Arial" pitchFamily="34" charset="0"/>
        <a:ea typeface="DejaVu Sans"/>
        <a:cs typeface="Arial" pitchFamily="34" charset="0"/>
      </a:defRPr>
    </a:lvl1pPr>
    <a:lvl2pPr marL="457200" algn="l" rtl="0" fontAlgn="base">
      <a:spcBef>
        <a:spcPct val="0"/>
      </a:spcBef>
      <a:spcAft>
        <a:spcPct val="0"/>
      </a:spcAft>
      <a:defRPr kern="1200">
        <a:solidFill>
          <a:schemeClr val="tx1"/>
        </a:solidFill>
        <a:latin typeface="Arial" pitchFamily="34" charset="0"/>
        <a:ea typeface="DejaVu Sans"/>
        <a:cs typeface="Arial" pitchFamily="34" charset="0"/>
      </a:defRPr>
    </a:lvl2pPr>
    <a:lvl3pPr marL="914400" algn="l" rtl="0" fontAlgn="base">
      <a:spcBef>
        <a:spcPct val="0"/>
      </a:spcBef>
      <a:spcAft>
        <a:spcPct val="0"/>
      </a:spcAft>
      <a:defRPr kern="1200">
        <a:solidFill>
          <a:schemeClr val="tx1"/>
        </a:solidFill>
        <a:latin typeface="Arial" pitchFamily="34" charset="0"/>
        <a:ea typeface="DejaVu Sans"/>
        <a:cs typeface="Arial" pitchFamily="34" charset="0"/>
      </a:defRPr>
    </a:lvl3pPr>
    <a:lvl4pPr marL="1371600" algn="l" rtl="0" fontAlgn="base">
      <a:spcBef>
        <a:spcPct val="0"/>
      </a:spcBef>
      <a:spcAft>
        <a:spcPct val="0"/>
      </a:spcAft>
      <a:defRPr kern="1200">
        <a:solidFill>
          <a:schemeClr val="tx1"/>
        </a:solidFill>
        <a:latin typeface="Arial" pitchFamily="34" charset="0"/>
        <a:ea typeface="DejaVu Sans"/>
        <a:cs typeface="Arial" pitchFamily="34" charset="0"/>
      </a:defRPr>
    </a:lvl4pPr>
    <a:lvl5pPr marL="1828800" algn="l" rtl="0" fontAlgn="base">
      <a:spcBef>
        <a:spcPct val="0"/>
      </a:spcBef>
      <a:spcAft>
        <a:spcPct val="0"/>
      </a:spcAft>
      <a:defRPr kern="1200">
        <a:solidFill>
          <a:schemeClr val="tx1"/>
        </a:solidFill>
        <a:latin typeface="Arial" pitchFamily="34" charset="0"/>
        <a:ea typeface="DejaVu Sans"/>
        <a:cs typeface="Arial" pitchFamily="34" charset="0"/>
      </a:defRPr>
    </a:lvl5pPr>
    <a:lvl6pPr marL="2286000" algn="l" defTabSz="914400" rtl="0" eaLnBrk="1" latinLnBrk="0" hangingPunct="1">
      <a:defRPr kern="1200">
        <a:solidFill>
          <a:schemeClr val="tx1"/>
        </a:solidFill>
        <a:latin typeface="Arial" pitchFamily="34" charset="0"/>
        <a:ea typeface="DejaVu Sans"/>
        <a:cs typeface="Arial" pitchFamily="34" charset="0"/>
      </a:defRPr>
    </a:lvl6pPr>
    <a:lvl7pPr marL="2743200" algn="l" defTabSz="914400" rtl="0" eaLnBrk="1" latinLnBrk="0" hangingPunct="1">
      <a:defRPr kern="1200">
        <a:solidFill>
          <a:schemeClr val="tx1"/>
        </a:solidFill>
        <a:latin typeface="Arial" pitchFamily="34" charset="0"/>
        <a:ea typeface="DejaVu Sans"/>
        <a:cs typeface="Arial" pitchFamily="34" charset="0"/>
      </a:defRPr>
    </a:lvl7pPr>
    <a:lvl8pPr marL="3200400" algn="l" defTabSz="914400" rtl="0" eaLnBrk="1" latinLnBrk="0" hangingPunct="1">
      <a:defRPr kern="1200">
        <a:solidFill>
          <a:schemeClr val="tx1"/>
        </a:solidFill>
        <a:latin typeface="Arial" pitchFamily="34" charset="0"/>
        <a:ea typeface="DejaVu Sans"/>
        <a:cs typeface="Arial" pitchFamily="34" charset="0"/>
      </a:defRPr>
    </a:lvl8pPr>
    <a:lvl9pPr marL="3657600" algn="l" defTabSz="914400" rtl="0" eaLnBrk="1" latinLnBrk="0" hangingPunct="1">
      <a:defRPr kern="1200">
        <a:solidFill>
          <a:schemeClr val="tx1"/>
        </a:solidFill>
        <a:latin typeface="Arial" pitchFamily="34" charset="0"/>
        <a:ea typeface="DejaVu Sans"/>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144" y="4218"/>
      </p:cViewPr>
      <p:guideLst>
        <p:guide orient="horz" pos="6746"/>
        <p:guide pos="4762"/>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29" d="100"/>
          <a:sy n="29" d="100"/>
        </p:scale>
        <p:origin x="-3902" y="-115"/>
      </p:cViewPr>
      <p:guideLst>
        <p:guide orient="horz" pos="8598"/>
        <p:guide pos="636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58238" cy="136525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IN"/>
          </a:p>
        </p:txBody>
      </p:sp>
      <p:sp>
        <p:nvSpPr>
          <p:cNvPr id="3" name="Date Placeholder 2"/>
          <p:cNvSpPr>
            <a:spLocks noGrp="1"/>
          </p:cNvSpPr>
          <p:nvPr>
            <p:ph type="dt" sz="quarter" idx="1"/>
          </p:nvPr>
        </p:nvSpPr>
        <p:spPr>
          <a:xfrm>
            <a:off x="11449050" y="0"/>
            <a:ext cx="8758238" cy="136525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F5EB6733-61FC-40D5-8CEA-35F4BD8D2F3D}" type="datetimeFigureOut">
              <a:rPr lang="en-IN"/>
              <a:pPr>
                <a:defRPr/>
              </a:pPr>
              <a:t>20-03-2022</a:t>
            </a:fld>
            <a:endParaRPr lang="en-IN"/>
          </a:p>
        </p:txBody>
      </p:sp>
      <p:sp>
        <p:nvSpPr>
          <p:cNvPr id="4" name="Footer Placeholder 3"/>
          <p:cNvSpPr>
            <a:spLocks noGrp="1"/>
          </p:cNvSpPr>
          <p:nvPr>
            <p:ph type="ftr" sz="quarter" idx="2"/>
          </p:nvPr>
        </p:nvSpPr>
        <p:spPr>
          <a:xfrm>
            <a:off x="0" y="25928638"/>
            <a:ext cx="8758238" cy="1365250"/>
          </a:xfrm>
          <a:prstGeom prst="rect">
            <a:avLst/>
          </a:prstGeom>
        </p:spPr>
        <p:txBody>
          <a:bodyPr vert="horz" lIns="91440" tIns="45720" rIns="91440" bIns="45720" rtlCol="0" anchor="b"/>
          <a:lstStyle>
            <a:lvl1pPr algn="l" fontAlgn="auto">
              <a:spcBef>
                <a:spcPts val="0"/>
              </a:spcBef>
              <a:spcAft>
                <a:spcPts val="0"/>
              </a:spcAft>
              <a:defRPr sz="1200" smtClean="0">
                <a:latin typeface="+mn-lt"/>
                <a:ea typeface="+mn-ea"/>
                <a:cs typeface="+mn-cs"/>
              </a:defRPr>
            </a:lvl1pPr>
          </a:lstStyle>
          <a:p>
            <a:pPr>
              <a:defRPr/>
            </a:pPr>
            <a:r>
              <a:rPr lang="en-US"/>
              <a:t>IWM-7 (22-26 March 2022), NEW DELHI, INDIA</a:t>
            </a:r>
            <a:endParaRPr lang="en-IN"/>
          </a:p>
        </p:txBody>
      </p:sp>
      <p:sp>
        <p:nvSpPr>
          <p:cNvPr id="5" name="Slide Number Placeholder 4"/>
          <p:cNvSpPr>
            <a:spLocks noGrp="1"/>
          </p:cNvSpPr>
          <p:nvPr>
            <p:ph type="sldNum" sz="quarter" idx="3"/>
          </p:nvPr>
        </p:nvSpPr>
        <p:spPr>
          <a:xfrm>
            <a:off x="11449050" y="25928638"/>
            <a:ext cx="8758238" cy="136525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B4E04450-AC1E-442B-A9C5-F82501EE1895}" type="slidenum">
              <a:rPr lang="en-IN"/>
              <a:pPr>
                <a:defRPr/>
              </a:pPr>
              <a:t>‹#›</a:t>
            </a:fld>
            <a:endParaRPr lang="en-IN"/>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PlaceHolder 1"/>
          <p:cNvSpPr>
            <a:spLocks noGrp="1" noRot="1" noChangeAspect="1"/>
          </p:cNvSpPr>
          <p:nvPr>
            <p:ph type="sldImg"/>
          </p:nvPr>
        </p:nvSpPr>
        <p:spPr>
          <a:xfrm>
            <a:off x="215900" y="812800"/>
            <a:ext cx="7127875" cy="4008438"/>
          </a:xfrm>
          <a:prstGeom prst="rect">
            <a:avLst/>
          </a:prstGeom>
        </p:spPr>
        <p:txBody>
          <a:bodyPr lIns="0" tIns="0" rIns="0" bIns="0" anchor="ctr">
            <a:noAutofit/>
          </a:bodyPr>
          <a:lstStyle/>
          <a:p>
            <a:pPr lvl="0"/>
            <a:r>
              <a:rPr lang="en-IN" noProof="0"/>
              <a:t> ____ __ ____ ___ _____</a:t>
            </a:r>
          </a:p>
        </p:txBody>
      </p:sp>
      <p:sp>
        <p:nvSpPr>
          <p:cNvPr id="40" name="PlaceHolder 2"/>
          <p:cNvSpPr>
            <a:spLocks noGrp="1"/>
          </p:cNvSpPr>
          <p:nvPr>
            <p:ph type="body"/>
          </p:nvPr>
        </p:nvSpPr>
        <p:spPr>
          <a:xfrm>
            <a:off x="755650" y="5078413"/>
            <a:ext cx="6048375" cy="4811712"/>
          </a:xfrm>
          <a:prstGeom prst="rect">
            <a:avLst/>
          </a:prstGeom>
        </p:spPr>
        <p:txBody>
          <a:bodyPr lIns="0" tIns="0" rIns="0" bIns="0">
            <a:noAutofit/>
          </a:bodyPr>
          <a:lstStyle/>
          <a:p>
            <a:pPr lvl="0"/>
            <a:r>
              <a:rPr lang="en-IN" noProof="0"/>
              <a:t>Click to edit the notes format</a:t>
            </a:r>
          </a:p>
        </p:txBody>
      </p:sp>
      <p:sp>
        <p:nvSpPr>
          <p:cNvPr id="41" name="PlaceHolder 3"/>
          <p:cNvSpPr>
            <a:spLocks noGrp="1"/>
          </p:cNvSpPr>
          <p:nvPr>
            <p:ph type="hdr"/>
          </p:nvPr>
        </p:nvSpPr>
        <p:spPr>
          <a:xfrm>
            <a:off x="0" y="0"/>
            <a:ext cx="3281363" cy="534988"/>
          </a:xfrm>
          <a:prstGeom prst="rect">
            <a:avLst/>
          </a:prstGeom>
        </p:spPr>
        <p:txBody>
          <a:bodyPr lIns="0" tIns="0" rIns="0" bIns="0">
            <a:noAutofit/>
          </a:bodyPr>
          <a:lstStyle>
            <a:lvl1pPr fontAlgn="auto">
              <a:spcBef>
                <a:spcPts val="0"/>
              </a:spcBef>
              <a:spcAft>
                <a:spcPts val="0"/>
              </a:spcAft>
              <a:defRPr sz="1400" spc="-1">
                <a:latin typeface="Times New Roman"/>
                <a:ea typeface="+mn-ea"/>
                <a:cs typeface="+mn-cs"/>
              </a:defRPr>
            </a:lvl1pPr>
          </a:lstStyle>
          <a:p>
            <a:pPr>
              <a:defRPr/>
            </a:pPr>
            <a:r>
              <a:rPr lang="en-IN"/>
              <a:t>&lt;header&gt;</a:t>
            </a:r>
          </a:p>
        </p:txBody>
      </p:sp>
      <p:sp>
        <p:nvSpPr>
          <p:cNvPr id="42" name="PlaceHolder 4"/>
          <p:cNvSpPr>
            <a:spLocks noGrp="1"/>
          </p:cNvSpPr>
          <p:nvPr>
            <p:ph type="dt"/>
          </p:nvPr>
        </p:nvSpPr>
        <p:spPr>
          <a:xfrm>
            <a:off x="4278313" y="0"/>
            <a:ext cx="3281362" cy="534988"/>
          </a:xfrm>
          <a:prstGeom prst="rect">
            <a:avLst/>
          </a:prstGeom>
        </p:spPr>
        <p:txBody>
          <a:bodyPr lIns="0" tIns="0" rIns="0" bIns="0">
            <a:noAutofit/>
          </a:bodyPr>
          <a:lstStyle>
            <a:lvl1pPr algn="r" fontAlgn="auto">
              <a:spcBef>
                <a:spcPts val="0"/>
              </a:spcBef>
              <a:spcAft>
                <a:spcPts val="0"/>
              </a:spcAft>
              <a:defRPr sz="1400" spc="-1">
                <a:latin typeface="Times New Roman"/>
                <a:ea typeface="+mn-ea"/>
                <a:cs typeface="+mn-cs"/>
              </a:defRPr>
            </a:lvl1pPr>
          </a:lstStyle>
          <a:p>
            <a:pPr>
              <a:defRPr/>
            </a:pPr>
            <a:r>
              <a:rPr lang="en-IN"/>
              <a:t>&lt;date/time&gt;</a:t>
            </a:r>
          </a:p>
        </p:txBody>
      </p:sp>
      <p:sp>
        <p:nvSpPr>
          <p:cNvPr id="43" name="PlaceHolder 5"/>
          <p:cNvSpPr>
            <a:spLocks noGrp="1"/>
          </p:cNvSpPr>
          <p:nvPr>
            <p:ph type="ftr"/>
          </p:nvPr>
        </p:nvSpPr>
        <p:spPr>
          <a:xfrm>
            <a:off x="0" y="10156825"/>
            <a:ext cx="3281363" cy="534988"/>
          </a:xfrm>
          <a:prstGeom prst="rect">
            <a:avLst/>
          </a:prstGeom>
        </p:spPr>
        <p:txBody>
          <a:bodyPr lIns="0" tIns="0" rIns="0" bIns="0" anchor="b">
            <a:noAutofit/>
          </a:bodyPr>
          <a:lstStyle>
            <a:lvl1pPr fontAlgn="auto">
              <a:spcBef>
                <a:spcPts val="0"/>
              </a:spcBef>
              <a:spcAft>
                <a:spcPts val="0"/>
              </a:spcAft>
              <a:defRPr sz="1400" spc="-1">
                <a:latin typeface="Times New Roman"/>
                <a:ea typeface="+mn-ea"/>
                <a:cs typeface="+mn-cs"/>
              </a:defRPr>
            </a:lvl1pPr>
          </a:lstStyle>
          <a:p>
            <a:pPr>
              <a:defRPr/>
            </a:pPr>
            <a:r>
              <a:rPr lang="en-US"/>
              <a:t>IWM-7 (22-26 March 2022), NEW DELHI, INDIA</a:t>
            </a:r>
            <a:endParaRPr lang="en-IN"/>
          </a:p>
        </p:txBody>
      </p:sp>
      <p:sp>
        <p:nvSpPr>
          <p:cNvPr id="44" name="PlaceHolder 6"/>
          <p:cNvSpPr>
            <a:spLocks noGrp="1"/>
          </p:cNvSpPr>
          <p:nvPr>
            <p:ph type="sldNum"/>
          </p:nvPr>
        </p:nvSpPr>
        <p:spPr>
          <a:xfrm>
            <a:off x="4278313" y="10156825"/>
            <a:ext cx="3281362" cy="534988"/>
          </a:xfrm>
          <a:prstGeom prst="rect">
            <a:avLst/>
          </a:prstGeom>
        </p:spPr>
        <p:txBody>
          <a:bodyPr lIns="0" tIns="0" rIns="0" bIns="0" anchor="b">
            <a:noAutofit/>
          </a:bodyPr>
          <a:lstStyle>
            <a:lvl1pPr algn="r" fontAlgn="auto">
              <a:spcBef>
                <a:spcPts val="0"/>
              </a:spcBef>
              <a:spcAft>
                <a:spcPts val="0"/>
              </a:spcAft>
              <a:defRPr sz="1400" spc="-1">
                <a:latin typeface="Times New Roman"/>
                <a:ea typeface="+mn-ea"/>
                <a:cs typeface="+mn-cs"/>
              </a:defRPr>
            </a:lvl1pPr>
          </a:lstStyle>
          <a:p>
            <a:pPr>
              <a:defRPr/>
            </a:pPr>
            <a:fld id="{5C1C8408-503A-4099-9B87-C427B2B264B0}" type="slidenum">
              <a:rPr lang="en-IN"/>
              <a:pPr>
                <a:defRPr/>
              </a:pPr>
              <a:t>‹#›</a:t>
            </a:fld>
            <a:endParaRPr lang="en-IN"/>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mn-lt"/>
        <a:ea typeface="+mn-ea"/>
        <a:cs typeface="+mn-cs"/>
      </a:defRPr>
    </a:lvl1pPr>
    <a:lvl2pPr marL="742950" indent="-285750" algn="l" rtl="0" fontAlgn="base">
      <a:spcBef>
        <a:spcPct val="30000"/>
      </a:spcBef>
      <a:spcAft>
        <a:spcPct val="0"/>
      </a:spcAft>
      <a:defRPr sz="1200" kern="1200">
        <a:solidFill>
          <a:schemeClr val="tx1"/>
        </a:solidFill>
        <a:latin typeface="+mn-lt"/>
        <a:ea typeface="+mn-ea"/>
        <a:cs typeface="+mn-cs"/>
      </a:defRPr>
    </a:lvl2pPr>
    <a:lvl3pPr marL="1143000" indent="-228600" algn="l" rtl="0" fontAlgn="base">
      <a:spcBef>
        <a:spcPct val="30000"/>
      </a:spcBef>
      <a:spcAft>
        <a:spcPct val="0"/>
      </a:spcAft>
      <a:defRPr sz="1200" kern="1200">
        <a:solidFill>
          <a:schemeClr val="tx1"/>
        </a:solidFill>
        <a:latin typeface="+mn-lt"/>
        <a:ea typeface="+mn-ea"/>
        <a:cs typeface="+mn-cs"/>
      </a:defRPr>
    </a:lvl3pPr>
    <a:lvl4pPr marL="1600200" indent="-228600" algn="l" rtl="0" fontAlgn="base">
      <a:spcBef>
        <a:spcPct val="30000"/>
      </a:spcBef>
      <a:spcAft>
        <a:spcPct val="0"/>
      </a:spcAft>
      <a:defRPr sz="1200" kern="1200">
        <a:solidFill>
          <a:schemeClr val="tx1"/>
        </a:solidFill>
        <a:latin typeface="+mn-lt"/>
        <a:ea typeface="+mn-ea"/>
        <a:cs typeface="+mn-cs"/>
      </a:defRPr>
    </a:lvl4pPr>
    <a:lvl5pPr marL="2057400" indent="-2286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laceHolder 1"/>
          <p:cNvSpPr>
            <a:spLocks noGrp="1" noRot="1" noChangeAspect="1" noTextEdit="1"/>
          </p:cNvSpPr>
          <p:nvPr>
            <p:ph type="sldImg"/>
          </p:nvPr>
        </p:nvSpPr>
        <p:spPr bwMode="auto">
          <a:xfrm>
            <a:off x="6854825" y="3414713"/>
            <a:ext cx="6500813" cy="9210675"/>
          </a:xfrm>
          <a:noFill/>
        </p:spPr>
      </p:sp>
      <p:sp>
        <p:nvSpPr>
          <p:cNvPr id="69" name="PlaceHolder 2"/>
          <p:cNvSpPr>
            <a:spLocks noGrp="1"/>
          </p:cNvSpPr>
          <p:nvPr>
            <p:ph type="body"/>
          </p:nvPr>
        </p:nvSpPr>
        <p:spPr>
          <a:xfrm>
            <a:off x="2020888" y="13134975"/>
            <a:ext cx="16170275" cy="10752138"/>
          </a:xfrm>
        </p:spPr>
        <p:txBody>
          <a:bodyPr lIns="260640" tIns="130320" rIns="260640" bIns="130320"/>
          <a:lstStyle/>
          <a:p>
            <a:pPr fontAlgn="auto">
              <a:spcBef>
                <a:spcPts val="0"/>
              </a:spcBef>
              <a:spcAft>
                <a:spcPts val="0"/>
              </a:spcAft>
              <a:defRPr/>
            </a:pPr>
            <a:endParaRPr lang="en-IN" sz="2000" spc="-1"/>
          </a:p>
        </p:txBody>
      </p:sp>
      <p:sp>
        <p:nvSpPr>
          <p:cNvPr id="70" name="CustomShape 3"/>
          <p:cNvSpPr/>
          <p:nvPr/>
        </p:nvSpPr>
        <p:spPr>
          <a:xfrm>
            <a:off x="11445875" y="25928638"/>
            <a:ext cx="8759825" cy="1368425"/>
          </a:xfrm>
          <a:prstGeom prst="rect">
            <a:avLst/>
          </a:prstGeom>
          <a:noFill/>
          <a:ln>
            <a:noFill/>
          </a:ln>
        </p:spPr>
        <p:style>
          <a:lnRef idx="0">
            <a:scrgbClr r="0" g="0" b="0"/>
          </a:lnRef>
          <a:fillRef idx="0">
            <a:scrgbClr r="0" g="0" b="0"/>
          </a:fillRef>
          <a:effectRef idx="0">
            <a:scrgbClr r="0" g="0" b="0"/>
          </a:effectRef>
          <a:fontRef idx="minor"/>
        </p:style>
        <p:txBody>
          <a:bodyPr lIns="260640" tIns="130320" rIns="260640" bIns="130320" anchor="b"/>
          <a:lstStyle/>
          <a:p>
            <a:pPr algn="r" fontAlgn="auto">
              <a:spcBef>
                <a:spcPts val="0"/>
              </a:spcBef>
              <a:spcAft>
                <a:spcPts val="0"/>
              </a:spcAft>
              <a:defRPr/>
            </a:pPr>
            <a:fld id="{D3CDF53D-AB4C-4EDC-A981-018696DE82C8}" type="slidenum">
              <a:rPr lang="en-IN" sz="3400" spc="-1">
                <a:solidFill>
                  <a:srgbClr val="000000"/>
                </a:solidFill>
              </a:rPr>
              <a:pPr algn="r" fontAlgn="auto">
                <a:spcBef>
                  <a:spcPts val="0"/>
                </a:spcBef>
                <a:spcAft>
                  <a:spcPts val="0"/>
                </a:spcAft>
                <a:defRPr/>
              </a:pPr>
              <a:t>1</a:t>
            </a:fld>
            <a:endParaRPr lang="en-IN" sz="3400" spc="-1"/>
          </a:p>
        </p:txBody>
      </p:sp>
      <p:sp>
        <p:nvSpPr>
          <p:cNvPr id="2" name="Footer Placeholder 1"/>
          <p:cNvSpPr>
            <a:spLocks noGrp="1"/>
          </p:cNvSpPr>
          <p:nvPr>
            <p:ph type="ftr" sz="quarter"/>
          </p:nvPr>
        </p:nvSpPr>
        <p:spPr/>
        <p:txBody>
          <a:bodyPr/>
          <a:lstStyle/>
          <a:p>
            <a:pPr>
              <a:defRPr/>
            </a:pPr>
            <a:r>
              <a:rPr lang="en-US"/>
              <a:t>IWM-7 (22-26 March 2022), NEW DELHI, INDIA</a:t>
            </a:r>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755640" y="854640"/>
            <a:ext cx="13606920" cy="3576600"/>
          </a:xfrm>
          <a:prstGeom prst="rect">
            <a:avLst/>
          </a:prstGeom>
        </p:spPr>
        <p:txBody>
          <a:bodyPr/>
          <a:lstStyle/>
          <a:p>
            <a:endParaRPr lang="en-IN"/>
          </a:p>
        </p:txBody>
      </p:sp>
      <p:sp>
        <p:nvSpPr>
          <p:cNvPr id="28" name="PlaceHolder 2"/>
          <p:cNvSpPr>
            <a:spLocks noGrp="1"/>
          </p:cNvSpPr>
          <p:nvPr>
            <p:ph type="body"/>
          </p:nvPr>
        </p:nvSpPr>
        <p:spPr>
          <a:xfrm>
            <a:off x="755640" y="5012280"/>
            <a:ext cx="6639840" cy="5925600"/>
          </a:xfrm>
          <a:prstGeom prst="rect">
            <a:avLst/>
          </a:prstGeom>
        </p:spPr>
        <p:txBody>
          <a:bodyPr/>
          <a:lstStyle/>
          <a:p>
            <a:endParaRPr lang="en-IN"/>
          </a:p>
        </p:txBody>
      </p:sp>
      <p:sp>
        <p:nvSpPr>
          <p:cNvPr id="29" name="PlaceHolder 3"/>
          <p:cNvSpPr>
            <a:spLocks noGrp="1"/>
          </p:cNvSpPr>
          <p:nvPr>
            <p:ph type="body"/>
          </p:nvPr>
        </p:nvSpPr>
        <p:spPr>
          <a:xfrm>
            <a:off x="7727760" y="5012280"/>
            <a:ext cx="6639840" cy="5925600"/>
          </a:xfrm>
          <a:prstGeom prst="rect">
            <a:avLst/>
          </a:prstGeom>
        </p:spPr>
        <p:txBody>
          <a:bodyPr/>
          <a:lstStyle/>
          <a:p>
            <a:endParaRPr lang="en-IN"/>
          </a:p>
        </p:txBody>
      </p:sp>
      <p:sp>
        <p:nvSpPr>
          <p:cNvPr id="30" name="PlaceHolder 4"/>
          <p:cNvSpPr>
            <a:spLocks noGrp="1"/>
          </p:cNvSpPr>
          <p:nvPr>
            <p:ph type="body"/>
          </p:nvPr>
        </p:nvSpPr>
        <p:spPr>
          <a:xfrm>
            <a:off x="755640" y="11501280"/>
            <a:ext cx="6639840" cy="5925600"/>
          </a:xfrm>
          <a:prstGeom prst="rect">
            <a:avLst/>
          </a:prstGeom>
        </p:spPr>
        <p:txBody>
          <a:bodyPr/>
          <a:lstStyle/>
          <a:p>
            <a:endParaRPr lang="en-IN"/>
          </a:p>
        </p:txBody>
      </p:sp>
      <p:sp>
        <p:nvSpPr>
          <p:cNvPr id="31" name="PlaceHolder 5"/>
          <p:cNvSpPr>
            <a:spLocks noGrp="1"/>
          </p:cNvSpPr>
          <p:nvPr>
            <p:ph type="body"/>
          </p:nvPr>
        </p:nvSpPr>
        <p:spPr>
          <a:xfrm>
            <a:off x="7727760" y="11501280"/>
            <a:ext cx="6639840" cy="5925600"/>
          </a:xfrm>
          <a:prstGeom prst="rect">
            <a:avLst/>
          </a:prstGeom>
        </p:spPr>
        <p:txBody>
          <a:bodyPr/>
          <a:lstStyle/>
          <a:p>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755640" y="854640"/>
            <a:ext cx="13606920" cy="3576600"/>
          </a:xfrm>
          <a:prstGeom prst="rect">
            <a:avLst/>
          </a:prstGeom>
        </p:spPr>
        <p:txBody>
          <a:bodyPr/>
          <a:lstStyle/>
          <a:p>
            <a:endParaRPr lang="en-IN"/>
          </a:p>
        </p:txBody>
      </p:sp>
      <p:sp>
        <p:nvSpPr>
          <p:cNvPr id="33" name="PlaceHolder 2"/>
          <p:cNvSpPr>
            <a:spLocks noGrp="1"/>
          </p:cNvSpPr>
          <p:nvPr>
            <p:ph type="body"/>
          </p:nvPr>
        </p:nvSpPr>
        <p:spPr>
          <a:xfrm>
            <a:off x="755640" y="5012280"/>
            <a:ext cx="4381200" cy="5925600"/>
          </a:xfrm>
          <a:prstGeom prst="rect">
            <a:avLst/>
          </a:prstGeom>
        </p:spPr>
        <p:txBody>
          <a:bodyPr/>
          <a:lstStyle/>
          <a:p>
            <a:endParaRPr lang="en-IN"/>
          </a:p>
        </p:txBody>
      </p:sp>
      <p:sp>
        <p:nvSpPr>
          <p:cNvPr id="34" name="PlaceHolder 3"/>
          <p:cNvSpPr>
            <a:spLocks noGrp="1"/>
          </p:cNvSpPr>
          <p:nvPr>
            <p:ph type="body"/>
          </p:nvPr>
        </p:nvSpPr>
        <p:spPr>
          <a:xfrm>
            <a:off x="5356440" y="5012280"/>
            <a:ext cx="4381200" cy="5925600"/>
          </a:xfrm>
          <a:prstGeom prst="rect">
            <a:avLst/>
          </a:prstGeom>
        </p:spPr>
        <p:txBody>
          <a:bodyPr/>
          <a:lstStyle/>
          <a:p>
            <a:endParaRPr lang="en-IN"/>
          </a:p>
        </p:txBody>
      </p:sp>
      <p:sp>
        <p:nvSpPr>
          <p:cNvPr id="35" name="PlaceHolder 4"/>
          <p:cNvSpPr>
            <a:spLocks noGrp="1"/>
          </p:cNvSpPr>
          <p:nvPr>
            <p:ph type="body"/>
          </p:nvPr>
        </p:nvSpPr>
        <p:spPr>
          <a:xfrm>
            <a:off x="9956880" y="5012280"/>
            <a:ext cx="4381200" cy="5925600"/>
          </a:xfrm>
          <a:prstGeom prst="rect">
            <a:avLst/>
          </a:prstGeom>
        </p:spPr>
        <p:txBody>
          <a:bodyPr/>
          <a:lstStyle/>
          <a:p>
            <a:endParaRPr lang="en-IN"/>
          </a:p>
        </p:txBody>
      </p:sp>
      <p:sp>
        <p:nvSpPr>
          <p:cNvPr id="36" name="PlaceHolder 5"/>
          <p:cNvSpPr>
            <a:spLocks noGrp="1"/>
          </p:cNvSpPr>
          <p:nvPr>
            <p:ph type="body"/>
          </p:nvPr>
        </p:nvSpPr>
        <p:spPr>
          <a:xfrm>
            <a:off x="755640" y="11501280"/>
            <a:ext cx="4381200" cy="5925600"/>
          </a:xfrm>
          <a:prstGeom prst="rect">
            <a:avLst/>
          </a:prstGeom>
        </p:spPr>
        <p:txBody>
          <a:bodyPr/>
          <a:lstStyle/>
          <a:p>
            <a:endParaRPr lang="en-IN"/>
          </a:p>
        </p:txBody>
      </p:sp>
      <p:sp>
        <p:nvSpPr>
          <p:cNvPr id="37" name="PlaceHolder 6"/>
          <p:cNvSpPr>
            <a:spLocks noGrp="1"/>
          </p:cNvSpPr>
          <p:nvPr>
            <p:ph type="body"/>
          </p:nvPr>
        </p:nvSpPr>
        <p:spPr>
          <a:xfrm>
            <a:off x="5356440" y="11501280"/>
            <a:ext cx="4381200" cy="5925600"/>
          </a:xfrm>
          <a:prstGeom prst="rect">
            <a:avLst/>
          </a:prstGeom>
        </p:spPr>
        <p:txBody>
          <a:bodyPr/>
          <a:lstStyle/>
          <a:p>
            <a:endParaRPr lang="en-IN"/>
          </a:p>
        </p:txBody>
      </p:sp>
      <p:sp>
        <p:nvSpPr>
          <p:cNvPr id="38" name="PlaceHolder 7"/>
          <p:cNvSpPr>
            <a:spLocks noGrp="1"/>
          </p:cNvSpPr>
          <p:nvPr>
            <p:ph type="body"/>
          </p:nvPr>
        </p:nvSpPr>
        <p:spPr>
          <a:xfrm>
            <a:off x="9956880" y="11501280"/>
            <a:ext cx="4381200" cy="5925600"/>
          </a:xfrm>
          <a:prstGeom prst="rect">
            <a:avLst/>
          </a:prstGeom>
        </p:spPr>
        <p:txBody>
          <a:bodyPr/>
          <a:lstStyle/>
          <a:p>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755640" y="854640"/>
            <a:ext cx="13606920" cy="3576600"/>
          </a:xfrm>
          <a:prstGeom prst="rect">
            <a:avLst/>
          </a:prstGeom>
        </p:spPr>
        <p:txBody>
          <a:bodyPr/>
          <a:lstStyle/>
          <a:p>
            <a:endParaRPr lang="en-IN"/>
          </a:p>
        </p:txBody>
      </p:sp>
      <p:sp>
        <p:nvSpPr>
          <p:cNvPr id="4" name="PlaceHolder 2"/>
          <p:cNvSpPr>
            <a:spLocks noGrp="1"/>
          </p:cNvSpPr>
          <p:nvPr>
            <p:ph type="subTitle"/>
          </p:nvPr>
        </p:nvSpPr>
        <p:spPr>
          <a:xfrm>
            <a:off x="755640" y="5012280"/>
            <a:ext cx="13606920" cy="12423240"/>
          </a:xfrm>
          <a:prstGeom prst="rect">
            <a:avLst/>
          </a:prstGeom>
        </p:spPr>
        <p:txBody>
          <a:bodyPr anchor="ctr">
            <a:noAutofit/>
          </a:bodyPr>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755640" y="854640"/>
            <a:ext cx="13606920" cy="3576600"/>
          </a:xfrm>
          <a:prstGeom prst="rect">
            <a:avLst/>
          </a:prstGeom>
        </p:spPr>
        <p:txBody>
          <a:bodyPr/>
          <a:lstStyle/>
          <a:p>
            <a:endParaRPr lang="en-IN"/>
          </a:p>
        </p:txBody>
      </p:sp>
      <p:sp>
        <p:nvSpPr>
          <p:cNvPr id="6" name="PlaceHolder 2"/>
          <p:cNvSpPr>
            <a:spLocks noGrp="1"/>
          </p:cNvSpPr>
          <p:nvPr>
            <p:ph type="body"/>
          </p:nvPr>
        </p:nvSpPr>
        <p:spPr>
          <a:xfrm>
            <a:off x="755640" y="5012280"/>
            <a:ext cx="13606920" cy="12423240"/>
          </a:xfrm>
          <a:prstGeom prst="rect">
            <a:avLst/>
          </a:prstGeom>
        </p:spPr>
        <p:txBody>
          <a:bodyPr/>
          <a:lstStyle/>
          <a:p>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755640" y="854640"/>
            <a:ext cx="13606920" cy="3576600"/>
          </a:xfrm>
          <a:prstGeom prst="rect">
            <a:avLst/>
          </a:prstGeom>
        </p:spPr>
        <p:txBody>
          <a:bodyPr/>
          <a:lstStyle/>
          <a:p>
            <a:endParaRPr lang="en-IN"/>
          </a:p>
        </p:txBody>
      </p:sp>
      <p:sp>
        <p:nvSpPr>
          <p:cNvPr id="8" name="PlaceHolder 2"/>
          <p:cNvSpPr>
            <a:spLocks noGrp="1"/>
          </p:cNvSpPr>
          <p:nvPr>
            <p:ph type="body"/>
          </p:nvPr>
        </p:nvSpPr>
        <p:spPr>
          <a:xfrm>
            <a:off x="755640" y="5012280"/>
            <a:ext cx="6639840" cy="12423240"/>
          </a:xfrm>
          <a:prstGeom prst="rect">
            <a:avLst/>
          </a:prstGeom>
        </p:spPr>
        <p:txBody>
          <a:bodyPr/>
          <a:lstStyle/>
          <a:p>
            <a:endParaRPr lang="en-IN"/>
          </a:p>
        </p:txBody>
      </p:sp>
      <p:sp>
        <p:nvSpPr>
          <p:cNvPr id="9" name="PlaceHolder 3"/>
          <p:cNvSpPr>
            <a:spLocks noGrp="1"/>
          </p:cNvSpPr>
          <p:nvPr>
            <p:ph type="body"/>
          </p:nvPr>
        </p:nvSpPr>
        <p:spPr>
          <a:xfrm>
            <a:off x="7727760" y="5012280"/>
            <a:ext cx="6639840" cy="12423240"/>
          </a:xfrm>
          <a:prstGeom prst="rect">
            <a:avLst/>
          </a:prstGeom>
        </p:spPr>
        <p:txBody>
          <a:bodyPr/>
          <a:lstStyle/>
          <a:p>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755640" y="854640"/>
            <a:ext cx="13606920" cy="3576600"/>
          </a:xfrm>
          <a:prstGeom prst="rect">
            <a:avLst/>
          </a:prstGeom>
        </p:spPr>
        <p:txBody>
          <a:bodyPr/>
          <a:lstStyle/>
          <a:p>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755640" y="854640"/>
            <a:ext cx="13606920" cy="16580160"/>
          </a:xfrm>
          <a:prstGeom prst="rect">
            <a:avLst/>
          </a:prstGeom>
        </p:spPr>
        <p:txBody>
          <a:bodyPr anchor="ctr">
            <a:noAutofit/>
          </a:bodyPr>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755640" y="854640"/>
            <a:ext cx="13606920" cy="3576600"/>
          </a:xfrm>
          <a:prstGeom prst="rect">
            <a:avLst/>
          </a:prstGeom>
        </p:spPr>
        <p:txBody>
          <a:bodyPr/>
          <a:lstStyle/>
          <a:p>
            <a:endParaRPr lang="en-IN"/>
          </a:p>
        </p:txBody>
      </p:sp>
      <p:sp>
        <p:nvSpPr>
          <p:cNvPr id="13" name="PlaceHolder 2"/>
          <p:cNvSpPr>
            <a:spLocks noGrp="1"/>
          </p:cNvSpPr>
          <p:nvPr>
            <p:ph type="body"/>
          </p:nvPr>
        </p:nvSpPr>
        <p:spPr>
          <a:xfrm>
            <a:off x="755640" y="5012280"/>
            <a:ext cx="6639840" cy="5925600"/>
          </a:xfrm>
          <a:prstGeom prst="rect">
            <a:avLst/>
          </a:prstGeom>
        </p:spPr>
        <p:txBody>
          <a:bodyPr/>
          <a:lstStyle/>
          <a:p>
            <a:endParaRPr lang="en-IN"/>
          </a:p>
        </p:txBody>
      </p:sp>
      <p:sp>
        <p:nvSpPr>
          <p:cNvPr id="14" name="PlaceHolder 3"/>
          <p:cNvSpPr>
            <a:spLocks noGrp="1"/>
          </p:cNvSpPr>
          <p:nvPr>
            <p:ph type="body"/>
          </p:nvPr>
        </p:nvSpPr>
        <p:spPr>
          <a:xfrm>
            <a:off x="7727760" y="5012280"/>
            <a:ext cx="6639840" cy="12423240"/>
          </a:xfrm>
          <a:prstGeom prst="rect">
            <a:avLst/>
          </a:prstGeom>
        </p:spPr>
        <p:txBody>
          <a:bodyPr/>
          <a:lstStyle/>
          <a:p>
            <a:endParaRPr lang="en-IN"/>
          </a:p>
        </p:txBody>
      </p:sp>
      <p:sp>
        <p:nvSpPr>
          <p:cNvPr id="15" name="PlaceHolder 4"/>
          <p:cNvSpPr>
            <a:spLocks noGrp="1"/>
          </p:cNvSpPr>
          <p:nvPr>
            <p:ph type="body"/>
          </p:nvPr>
        </p:nvSpPr>
        <p:spPr>
          <a:xfrm>
            <a:off x="755640" y="11501280"/>
            <a:ext cx="6639840" cy="5925600"/>
          </a:xfrm>
          <a:prstGeom prst="rect">
            <a:avLst/>
          </a:prstGeom>
        </p:spPr>
        <p:txBody>
          <a:bodyPr/>
          <a:lstStyle/>
          <a:p>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755640" y="854640"/>
            <a:ext cx="13606920" cy="3576600"/>
          </a:xfrm>
          <a:prstGeom prst="rect">
            <a:avLst/>
          </a:prstGeom>
        </p:spPr>
        <p:txBody>
          <a:bodyPr/>
          <a:lstStyle/>
          <a:p>
            <a:endParaRPr lang="en-IN"/>
          </a:p>
        </p:txBody>
      </p:sp>
      <p:sp>
        <p:nvSpPr>
          <p:cNvPr id="17" name="PlaceHolder 2"/>
          <p:cNvSpPr>
            <a:spLocks noGrp="1"/>
          </p:cNvSpPr>
          <p:nvPr>
            <p:ph type="body"/>
          </p:nvPr>
        </p:nvSpPr>
        <p:spPr>
          <a:xfrm>
            <a:off x="755640" y="5012280"/>
            <a:ext cx="6639840" cy="12423240"/>
          </a:xfrm>
          <a:prstGeom prst="rect">
            <a:avLst/>
          </a:prstGeom>
        </p:spPr>
        <p:txBody>
          <a:bodyPr/>
          <a:lstStyle/>
          <a:p>
            <a:endParaRPr lang="en-IN"/>
          </a:p>
        </p:txBody>
      </p:sp>
      <p:sp>
        <p:nvSpPr>
          <p:cNvPr id="18" name="PlaceHolder 3"/>
          <p:cNvSpPr>
            <a:spLocks noGrp="1"/>
          </p:cNvSpPr>
          <p:nvPr>
            <p:ph type="body"/>
          </p:nvPr>
        </p:nvSpPr>
        <p:spPr>
          <a:xfrm>
            <a:off x="7727760" y="5012280"/>
            <a:ext cx="6639840" cy="5925600"/>
          </a:xfrm>
          <a:prstGeom prst="rect">
            <a:avLst/>
          </a:prstGeom>
        </p:spPr>
        <p:txBody>
          <a:bodyPr/>
          <a:lstStyle/>
          <a:p>
            <a:endParaRPr lang="en-IN"/>
          </a:p>
        </p:txBody>
      </p:sp>
      <p:sp>
        <p:nvSpPr>
          <p:cNvPr id="19" name="PlaceHolder 4"/>
          <p:cNvSpPr>
            <a:spLocks noGrp="1"/>
          </p:cNvSpPr>
          <p:nvPr>
            <p:ph type="body"/>
          </p:nvPr>
        </p:nvSpPr>
        <p:spPr>
          <a:xfrm>
            <a:off x="7727760" y="11501280"/>
            <a:ext cx="6639840" cy="5925600"/>
          </a:xfrm>
          <a:prstGeom prst="rect">
            <a:avLst/>
          </a:prstGeom>
        </p:spPr>
        <p:txBody>
          <a:bodyPr/>
          <a:lstStyle/>
          <a:p>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755640" y="854640"/>
            <a:ext cx="13606920" cy="3576600"/>
          </a:xfrm>
          <a:prstGeom prst="rect">
            <a:avLst/>
          </a:prstGeom>
        </p:spPr>
        <p:txBody>
          <a:bodyPr/>
          <a:lstStyle/>
          <a:p>
            <a:endParaRPr lang="en-IN"/>
          </a:p>
        </p:txBody>
      </p:sp>
      <p:sp>
        <p:nvSpPr>
          <p:cNvPr id="21" name="PlaceHolder 2"/>
          <p:cNvSpPr>
            <a:spLocks noGrp="1"/>
          </p:cNvSpPr>
          <p:nvPr>
            <p:ph type="body"/>
          </p:nvPr>
        </p:nvSpPr>
        <p:spPr>
          <a:xfrm>
            <a:off x="755640" y="5012280"/>
            <a:ext cx="6639840" cy="5925600"/>
          </a:xfrm>
          <a:prstGeom prst="rect">
            <a:avLst/>
          </a:prstGeom>
        </p:spPr>
        <p:txBody>
          <a:bodyPr/>
          <a:lstStyle/>
          <a:p>
            <a:endParaRPr lang="en-IN"/>
          </a:p>
        </p:txBody>
      </p:sp>
      <p:sp>
        <p:nvSpPr>
          <p:cNvPr id="22" name="PlaceHolder 3"/>
          <p:cNvSpPr>
            <a:spLocks noGrp="1"/>
          </p:cNvSpPr>
          <p:nvPr>
            <p:ph type="body"/>
          </p:nvPr>
        </p:nvSpPr>
        <p:spPr>
          <a:xfrm>
            <a:off x="7727760" y="5012280"/>
            <a:ext cx="6639840" cy="5925600"/>
          </a:xfrm>
          <a:prstGeom prst="rect">
            <a:avLst/>
          </a:prstGeom>
        </p:spPr>
        <p:txBody>
          <a:bodyPr/>
          <a:lstStyle/>
          <a:p>
            <a:endParaRPr lang="en-IN"/>
          </a:p>
        </p:txBody>
      </p:sp>
      <p:sp>
        <p:nvSpPr>
          <p:cNvPr id="23" name="PlaceHolder 4"/>
          <p:cNvSpPr>
            <a:spLocks noGrp="1"/>
          </p:cNvSpPr>
          <p:nvPr>
            <p:ph type="body"/>
          </p:nvPr>
        </p:nvSpPr>
        <p:spPr>
          <a:xfrm>
            <a:off x="755640" y="11501280"/>
            <a:ext cx="13606920" cy="5925600"/>
          </a:xfrm>
          <a:prstGeom prst="rect">
            <a:avLst/>
          </a:prstGeo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PlaceHolder 1"/>
          <p:cNvSpPr>
            <a:spLocks noGrp="1"/>
          </p:cNvSpPr>
          <p:nvPr>
            <p:ph type="title"/>
          </p:nvPr>
        </p:nvSpPr>
        <p:spPr>
          <a:xfrm>
            <a:off x="755650" y="854075"/>
            <a:ext cx="13606463" cy="3576638"/>
          </a:xfrm>
          <a:prstGeom prst="rect">
            <a:avLst/>
          </a:prstGeom>
        </p:spPr>
        <p:txBody>
          <a:bodyPr lIns="0" tIns="0" rIns="0" bIns="0" anchor="ctr">
            <a:noAutofit/>
          </a:bodyPr>
          <a:lstStyle/>
          <a:p>
            <a:r>
              <a:rPr lang="en-IN"/>
              <a:t>Click to edit the title text format</a:t>
            </a:r>
          </a:p>
        </p:txBody>
      </p:sp>
      <p:sp>
        <p:nvSpPr>
          <p:cNvPr id="2" name="PlaceHolder 2"/>
          <p:cNvSpPr>
            <a:spLocks noGrp="1"/>
          </p:cNvSpPr>
          <p:nvPr>
            <p:ph type="body"/>
          </p:nvPr>
        </p:nvSpPr>
        <p:spPr>
          <a:xfrm>
            <a:off x="755650" y="5011738"/>
            <a:ext cx="13606463" cy="12423775"/>
          </a:xfrm>
          <a:prstGeom prst="rect">
            <a:avLst/>
          </a:prstGeom>
        </p:spPr>
        <p:txBody>
          <a:bodyPr lIns="0" tIns="0" rIns="0" bIns="0">
            <a:normAutofit/>
          </a:bodyPr>
          <a:lstStyle/>
          <a:p>
            <a:r>
              <a:rPr lang="en-IN"/>
              <a:t>Click to edit the outline text format</a:t>
            </a:r>
          </a:p>
          <a:p>
            <a:pPr lvl="1"/>
            <a:r>
              <a:rPr lang="en-IN"/>
              <a:t>Second Outline Level</a:t>
            </a:r>
          </a:p>
          <a:p>
            <a:pPr lvl="2"/>
            <a:r>
              <a:rPr lang="en-IN"/>
              <a:t>Third Outline Level</a:t>
            </a:r>
          </a:p>
          <a:p>
            <a:pPr lvl="3"/>
            <a:r>
              <a:rPr lang="en-IN"/>
              <a:t>Fourth Outline Level</a:t>
            </a:r>
          </a:p>
          <a:p>
            <a:pPr lvl="4"/>
            <a:r>
              <a:rPr lang="en-IN"/>
              <a:t>Fifth Outline Level</a:t>
            </a:r>
          </a:p>
          <a:p>
            <a:pPr lvl="5"/>
            <a:r>
              <a:rPr lang="en-IN"/>
              <a:t>Sixth Outline Level</a:t>
            </a:r>
          </a:p>
          <a:p>
            <a:pPr lvl="6"/>
            <a:r>
              <a:rPr lang="en-IN"/>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Arial" pitchFamily="34" charset="0"/>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itchFamily="34" charset="0"/>
        </a:defRPr>
      </a:lvl1pPr>
      <a:lvl2pPr marL="742950" indent="-285750" algn="l" rtl="0" eaLnBrk="0" fontAlgn="base" hangingPunct="0">
        <a:spcBef>
          <a:spcPct val="20000"/>
        </a:spcBef>
        <a:spcAft>
          <a:spcPct val="0"/>
        </a:spcAft>
        <a:buChar char="–"/>
        <a:defRPr sz="2800">
          <a:solidFill>
            <a:schemeClr val="tx1"/>
          </a:solidFill>
          <a:latin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defRPr>
      </a:lvl9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ustomShape 2"/>
          <p:cNvSpPr/>
          <p:nvPr/>
        </p:nvSpPr>
        <p:spPr>
          <a:xfrm>
            <a:off x="406400" y="2566988"/>
            <a:ext cx="4678363" cy="590550"/>
          </a:xfrm>
          <a:prstGeom prst="rect">
            <a:avLst/>
          </a:prstGeom>
          <a:solidFill>
            <a:schemeClr val="accent5">
              <a:lumMod val="40000"/>
              <a:lumOff val="60000"/>
            </a:schemeClr>
          </a:solidFill>
          <a:ln>
            <a:solidFill>
              <a:srgbClr val="0070C0"/>
            </a:solidFill>
          </a:ln>
        </p:spPr>
        <p:style>
          <a:lnRef idx="0">
            <a:scrgbClr r="0" g="0" b="0"/>
          </a:lnRef>
          <a:fillRef idx="0">
            <a:scrgbClr r="0" g="0" b="0"/>
          </a:fillRef>
          <a:effectRef idx="0">
            <a:scrgbClr r="0" g="0" b="0"/>
          </a:effectRef>
          <a:fontRef idx="minor"/>
        </p:style>
        <p:txBody>
          <a:bodyPr lIns="110520" tIns="55440" rIns="110520" bIns="55440" anchor="ctr"/>
          <a:lstStyle/>
          <a:p>
            <a:pPr algn="ctr" fontAlgn="auto">
              <a:spcBef>
                <a:spcPts val="442"/>
              </a:spcBef>
              <a:spcAft>
                <a:spcPts val="0"/>
              </a:spcAft>
              <a:tabLst>
                <a:tab pos="0" algn="l"/>
              </a:tabLst>
              <a:defRPr/>
            </a:pPr>
            <a:r>
              <a:rPr lang="en-US" sz="2220" b="1" spc="-1" dirty="0">
                <a:solidFill>
                  <a:srgbClr val="000000"/>
                </a:solidFill>
                <a:latin typeface="Times New Roman"/>
              </a:rPr>
              <a:t>Introduction</a:t>
            </a:r>
            <a:endParaRPr lang="en-IN" sz="2220" spc="-1" dirty="0"/>
          </a:p>
        </p:txBody>
      </p:sp>
      <p:sp>
        <p:nvSpPr>
          <p:cNvPr id="47" name="CustomShape 3"/>
          <p:cNvSpPr/>
          <p:nvPr/>
        </p:nvSpPr>
        <p:spPr>
          <a:xfrm>
            <a:off x="406400" y="3270250"/>
            <a:ext cx="4678363" cy="4548188"/>
          </a:xfrm>
          <a:prstGeom prst="rect">
            <a:avLst/>
          </a:prstGeom>
          <a:noFill/>
          <a:ln>
            <a:solidFill>
              <a:srgbClr val="0070C0"/>
            </a:solidFill>
          </a:ln>
        </p:spPr>
        <p:style>
          <a:lnRef idx="0">
            <a:scrgbClr r="0" g="0" b="0"/>
          </a:lnRef>
          <a:fillRef idx="0">
            <a:scrgbClr r="0" g="0" b="0"/>
          </a:fillRef>
          <a:effectRef idx="0">
            <a:scrgbClr r="0" g="0" b="0"/>
          </a:effectRef>
          <a:fontRef idx="minor"/>
        </p:style>
        <p:txBody>
          <a:bodyPr lIns="110520" tIns="55440" rIns="110520" bIns="55440"/>
          <a:lstStyle/>
          <a:p>
            <a:pPr marL="245160" indent="-243720" algn="just" fontAlgn="auto">
              <a:spcBef>
                <a:spcPts val="258"/>
              </a:spcBef>
              <a:spcAft>
                <a:spcPts val="0"/>
              </a:spcAft>
              <a:tabLst>
                <a:tab pos="0" algn="l"/>
              </a:tabLst>
              <a:defRPr/>
            </a:pPr>
            <a:r>
              <a:rPr lang="en-US" sz="1290" spc="-1" dirty="0">
                <a:solidFill>
                  <a:srgbClr val="000000"/>
                </a:solidFill>
                <a:latin typeface="Times New Roman"/>
              </a:rPr>
              <a:t>	</a:t>
            </a:r>
            <a:endParaRPr lang="en-IN" sz="1290" spc="-1" dirty="0"/>
          </a:p>
          <a:p>
            <a:pPr marL="245160" indent="-243720" algn="just" fontAlgn="auto">
              <a:spcBef>
                <a:spcPts val="258"/>
              </a:spcBef>
              <a:spcAft>
                <a:spcPts val="0"/>
              </a:spcAft>
              <a:tabLst>
                <a:tab pos="0" algn="l"/>
              </a:tabLst>
              <a:defRPr/>
            </a:pPr>
            <a:endParaRPr lang="en-IN" sz="1290" spc="-1" dirty="0"/>
          </a:p>
        </p:txBody>
      </p:sp>
      <p:sp>
        <p:nvSpPr>
          <p:cNvPr id="48" name="CustomShape 4"/>
          <p:cNvSpPr/>
          <p:nvPr/>
        </p:nvSpPr>
        <p:spPr>
          <a:xfrm>
            <a:off x="401638" y="7910513"/>
            <a:ext cx="4678362" cy="588962"/>
          </a:xfrm>
          <a:prstGeom prst="rect">
            <a:avLst/>
          </a:prstGeom>
          <a:solidFill>
            <a:schemeClr val="accent5">
              <a:lumMod val="40000"/>
              <a:lumOff val="60000"/>
            </a:schemeClr>
          </a:solidFill>
          <a:ln>
            <a:solidFill>
              <a:srgbClr val="0070C0"/>
            </a:solidFill>
          </a:ln>
        </p:spPr>
        <p:style>
          <a:lnRef idx="0">
            <a:scrgbClr r="0" g="0" b="0"/>
          </a:lnRef>
          <a:fillRef idx="0">
            <a:scrgbClr r="0" g="0" b="0"/>
          </a:fillRef>
          <a:effectRef idx="0">
            <a:scrgbClr r="0" g="0" b="0"/>
          </a:effectRef>
          <a:fontRef idx="minor"/>
        </p:style>
        <p:txBody>
          <a:bodyPr lIns="110520" tIns="55440" rIns="110520" bIns="55440" anchor="ctr"/>
          <a:lstStyle/>
          <a:p>
            <a:pPr algn="ctr" fontAlgn="auto">
              <a:spcBef>
                <a:spcPts val="442"/>
              </a:spcBef>
              <a:spcAft>
                <a:spcPts val="0"/>
              </a:spcAft>
              <a:tabLst>
                <a:tab pos="0" algn="l"/>
              </a:tabLst>
              <a:defRPr/>
            </a:pPr>
            <a:r>
              <a:rPr lang="en-US" sz="2220" b="1" spc="-1">
                <a:solidFill>
                  <a:srgbClr val="000000"/>
                </a:solidFill>
                <a:latin typeface="Times New Roman"/>
              </a:rPr>
              <a:t>Objectives</a:t>
            </a:r>
            <a:endParaRPr lang="en-IN" sz="2220" spc="-1"/>
          </a:p>
        </p:txBody>
      </p:sp>
      <p:sp>
        <p:nvSpPr>
          <p:cNvPr id="49" name="CustomShape 5"/>
          <p:cNvSpPr/>
          <p:nvPr/>
        </p:nvSpPr>
        <p:spPr>
          <a:xfrm>
            <a:off x="423863" y="8594725"/>
            <a:ext cx="4678362" cy="2403376"/>
          </a:xfrm>
          <a:prstGeom prst="rect">
            <a:avLst/>
          </a:prstGeom>
          <a:noFill/>
          <a:ln>
            <a:solidFill>
              <a:srgbClr val="0070C0"/>
            </a:solidFill>
          </a:ln>
        </p:spPr>
        <p:style>
          <a:lnRef idx="0">
            <a:scrgbClr r="0" g="0" b="0"/>
          </a:lnRef>
          <a:fillRef idx="0">
            <a:scrgbClr r="0" g="0" b="0"/>
          </a:fillRef>
          <a:effectRef idx="0">
            <a:scrgbClr r="0" g="0" b="0"/>
          </a:effectRef>
          <a:fontRef idx="minor"/>
        </p:style>
        <p:txBody>
          <a:bodyPr lIns="110520" tIns="55440" rIns="110520" bIns="55440"/>
          <a:lstStyle/>
          <a:p>
            <a:pPr lvl="0" algn="just" fontAlgn="auto">
              <a:spcBef>
                <a:spcPts val="320"/>
              </a:spcBef>
              <a:spcAft>
                <a:spcPts val="0"/>
              </a:spcAft>
              <a:buFont typeface="Wingdings" pitchFamily="2" charset="2"/>
              <a:buChar char="v"/>
              <a:tabLst>
                <a:tab pos="0" algn="l"/>
              </a:tabLst>
              <a:defRPr/>
            </a:pPr>
            <a:r>
              <a:rPr lang="en-US" sz="2200" dirty="0" smtClean="0"/>
              <a:t>To gain insight into various machine learning (ML) techniques.</a:t>
            </a:r>
          </a:p>
          <a:p>
            <a:pPr lvl="0" algn="just" fontAlgn="auto">
              <a:spcBef>
                <a:spcPts val="320"/>
              </a:spcBef>
              <a:spcAft>
                <a:spcPts val="0"/>
              </a:spcAft>
              <a:buFont typeface="Wingdings" pitchFamily="2" charset="2"/>
              <a:buChar char="v"/>
              <a:tabLst>
                <a:tab pos="0" algn="l"/>
              </a:tabLst>
              <a:defRPr/>
            </a:pPr>
            <a:endParaRPr lang="en-US" sz="2200" dirty="0" smtClean="0"/>
          </a:p>
          <a:p>
            <a:pPr lvl="0" algn="just" fontAlgn="auto">
              <a:spcBef>
                <a:spcPts val="320"/>
              </a:spcBef>
              <a:spcAft>
                <a:spcPts val="0"/>
              </a:spcAft>
              <a:buFont typeface="Wingdings" pitchFamily="2" charset="2"/>
              <a:buChar char="v"/>
              <a:tabLst>
                <a:tab pos="0" algn="l"/>
              </a:tabLst>
              <a:defRPr/>
            </a:pPr>
            <a:r>
              <a:rPr lang="en-US" sz="2200" dirty="0" smtClean="0"/>
              <a:t>To provide an overview of the applicability of ML techniques for Indian monsoon rainfall prediction</a:t>
            </a:r>
            <a:r>
              <a:rPr lang="en-US" sz="2200" dirty="0" smtClean="0">
                <a:solidFill>
                  <a:srgbClr val="FF0000"/>
                </a:solidFill>
              </a:rPr>
              <a:t>. </a:t>
            </a:r>
            <a:endParaRPr lang="en-IN" sz="2200" dirty="0">
              <a:solidFill>
                <a:srgbClr val="FF0000"/>
              </a:solidFill>
            </a:endParaRPr>
          </a:p>
          <a:p>
            <a:pPr algn="just" fontAlgn="auto">
              <a:spcBef>
                <a:spcPts val="320"/>
              </a:spcBef>
              <a:spcAft>
                <a:spcPts val="0"/>
              </a:spcAft>
              <a:tabLst>
                <a:tab pos="0" algn="l"/>
              </a:tabLst>
              <a:defRPr/>
            </a:pPr>
            <a:endParaRPr lang="en-IN" sz="2200" spc="-1" dirty="0">
              <a:solidFill>
                <a:srgbClr val="333333"/>
              </a:solidFill>
              <a:latin typeface="Times New Roman"/>
            </a:endParaRPr>
          </a:p>
        </p:txBody>
      </p:sp>
      <p:sp>
        <p:nvSpPr>
          <p:cNvPr id="50" name="CustomShape 6"/>
          <p:cNvSpPr/>
          <p:nvPr/>
        </p:nvSpPr>
        <p:spPr>
          <a:xfrm>
            <a:off x="430883" y="11142117"/>
            <a:ext cx="4678362" cy="588963"/>
          </a:xfrm>
          <a:prstGeom prst="rect">
            <a:avLst/>
          </a:prstGeom>
          <a:solidFill>
            <a:schemeClr val="accent5">
              <a:lumMod val="40000"/>
              <a:lumOff val="60000"/>
            </a:schemeClr>
          </a:solidFill>
          <a:ln>
            <a:solidFill>
              <a:srgbClr val="0070C0"/>
            </a:solidFill>
          </a:ln>
        </p:spPr>
        <p:style>
          <a:lnRef idx="0">
            <a:scrgbClr r="0" g="0" b="0"/>
          </a:lnRef>
          <a:fillRef idx="0">
            <a:scrgbClr r="0" g="0" b="0"/>
          </a:fillRef>
          <a:effectRef idx="0">
            <a:scrgbClr r="0" g="0" b="0"/>
          </a:effectRef>
          <a:fontRef idx="minor"/>
        </p:style>
        <p:txBody>
          <a:bodyPr lIns="110520" tIns="55440" rIns="110520" bIns="55440" anchor="ctr"/>
          <a:lstStyle/>
          <a:p>
            <a:pPr algn="ctr" fontAlgn="auto">
              <a:spcBef>
                <a:spcPts val="442"/>
              </a:spcBef>
              <a:spcAft>
                <a:spcPts val="0"/>
              </a:spcAft>
              <a:tabLst>
                <a:tab pos="0" algn="l"/>
              </a:tabLst>
              <a:defRPr/>
            </a:pPr>
            <a:r>
              <a:rPr lang="en-US" sz="2220" b="1" spc="-1" dirty="0">
                <a:solidFill>
                  <a:srgbClr val="000000"/>
                </a:solidFill>
                <a:latin typeface="Times New Roman"/>
              </a:rPr>
              <a:t>Data &amp; Methodology </a:t>
            </a:r>
            <a:endParaRPr lang="en-IN" sz="2220" spc="-1" dirty="0"/>
          </a:p>
        </p:txBody>
      </p:sp>
      <p:sp>
        <p:nvSpPr>
          <p:cNvPr id="51" name="CustomShape 7"/>
          <p:cNvSpPr/>
          <p:nvPr/>
        </p:nvSpPr>
        <p:spPr>
          <a:xfrm>
            <a:off x="401638" y="11790189"/>
            <a:ext cx="4678362" cy="9245775"/>
          </a:xfrm>
          <a:prstGeom prst="rect">
            <a:avLst/>
          </a:prstGeom>
          <a:noFill/>
          <a:ln>
            <a:solidFill>
              <a:srgbClr val="0070C0"/>
            </a:solidFill>
          </a:ln>
        </p:spPr>
        <p:style>
          <a:lnRef idx="0">
            <a:scrgbClr r="0" g="0" b="0"/>
          </a:lnRef>
          <a:fillRef idx="0">
            <a:scrgbClr r="0" g="0" b="0"/>
          </a:fillRef>
          <a:effectRef idx="0">
            <a:scrgbClr r="0" g="0" b="0"/>
          </a:effectRef>
          <a:fontRef idx="minor"/>
        </p:style>
        <p:txBody>
          <a:bodyPr lIns="110520" tIns="55440" rIns="110520" bIns="55440"/>
          <a:lstStyle/>
          <a:p>
            <a:pPr marL="245160" indent="-243720" algn="just" fontAlgn="auto">
              <a:spcBef>
                <a:spcPts val="320"/>
              </a:spcBef>
              <a:spcAft>
                <a:spcPts val="0"/>
              </a:spcAft>
              <a:tabLst>
                <a:tab pos="0" algn="l"/>
              </a:tabLst>
              <a:defRPr/>
            </a:pPr>
            <a:endParaRPr lang="en-IN" sz="1600" spc="-1" dirty="0"/>
          </a:p>
          <a:p>
            <a:pPr marL="245160" indent="-243720" algn="just" fontAlgn="auto">
              <a:spcBef>
                <a:spcPts val="258"/>
              </a:spcBef>
              <a:spcAft>
                <a:spcPts val="0"/>
              </a:spcAft>
              <a:tabLst>
                <a:tab pos="0" algn="l"/>
              </a:tabLst>
              <a:defRPr/>
            </a:pPr>
            <a:endParaRPr lang="en-IN" sz="1600" spc="-1" dirty="0"/>
          </a:p>
          <a:p>
            <a:pPr marL="245160" indent="-243720" algn="just" fontAlgn="auto">
              <a:spcBef>
                <a:spcPts val="258"/>
              </a:spcBef>
              <a:spcAft>
                <a:spcPts val="0"/>
              </a:spcAft>
              <a:tabLst>
                <a:tab pos="0" algn="l"/>
              </a:tabLst>
              <a:defRPr/>
            </a:pPr>
            <a:r>
              <a:rPr lang="en-IN" sz="1290" b="1" spc="-1" dirty="0">
                <a:solidFill>
                  <a:srgbClr val="000000"/>
                </a:solidFill>
              </a:rPr>
              <a:t>		      </a:t>
            </a:r>
            <a:endParaRPr lang="en-IN" sz="1290" spc="-1" dirty="0"/>
          </a:p>
          <a:p>
            <a:pPr marL="245160" indent="-243720" algn="just" fontAlgn="auto">
              <a:spcBef>
                <a:spcPts val="258"/>
              </a:spcBef>
              <a:spcAft>
                <a:spcPts val="0"/>
              </a:spcAft>
              <a:tabLst>
                <a:tab pos="0" algn="l"/>
              </a:tabLst>
              <a:defRPr/>
            </a:pPr>
            <a:endParaRPr lang="en-IN" sz="1290" spc="-1" dirty="0"/>
          </a:p>
          <a:p>
            <a:pPr marL="245160" indent="-243720" algn="just" fontAlgn="auto">
              <a:spcBef>
                <a:spcPts val="0"/>
              </a:spcBef>
              <a:spcAft>
                <a:spcPts val="782"/>
              </a:spcAft>
              <a:tabLst>
                <a:tab pos="0" algn="l"/>
              </a:tabLst>
              <a:defRPr/>
            </a:pPr>
            <a:endParaRPr lang="en-IN" sz="1290" spc="-1" dirty="0"/>
          </a:p>
        </p:txBody>
      </p:sp>
      <p:sp>
        <p:nvSpPr>
          <p:cNvPr id="52" name="CustomShape 8"/>
          <p:cNvSpPr/>
          <p:nvPr/>
        </p:nvSpPr>
        <p:spPr>
          <a:xfrm>
            <a:off x="5207000" y="2559050"/>
            <a:ext cx="9537700" cy="590550"/>
          </a:xfrm>
          <a:prstGeom prst="rect">
            <a:avLst/>
          </a:prstGeom>
          <a:solidFill>
            <a:schemeClr val="accent5">
              <a:lumMod val="40000"/>
              <a:lumOff val="60000"/>
            </a:schemeClr>
          </a:solidFill>
          <a:ln>
            <a:solidFill>
              <a:srgbClr val="0070C0"/>
            </a:solidFill>
          </a:ln>
        </p:spPr>
        <p:style>
          <a:lnRef idx="0">
            <a:scrgbClr r="0" g="0" b="0"/>
          </a:lnRef>
          <a:fillRef idx="0">
            <a:scrgbClr r="0" g="0" b="0"/>
          </a:fillRef>
          <a:effectRef idx="0">
            <a:scrgbClr r="0" g="0" b="0"/>
          </a:effectRef>
          <a:fontRef idx="minor"/>
        </p:style>
        <p:txBody>
          <a:bodyPr lIns="110520" tIns="55440" rIns="110520" bIns="55440" anchor="ctr"/>
          <a:lstStyle/>
          <a:p>
            <a:pPr algn="ctr" fontAlgn="auto">
              <a:spcBef>
                <a:spcPts val="442"/>
              </a:spcBef>
              <a:spcAft>
                <a:spcPts val="0"/>
              </a:spcAft>
              <a:tabLst>
                <a:tab pos="0" algn="l"/>
              </a:tabLst>
              <a:defRPr/>
            </a:pPr>
            <a:r>
              <a:rPr lang="en-US" sz="2220" b="1" spc="-1" dirty="0">
                <a:solidFill>
                  <a:srgbClr val="000000"/>
                </a:solidFill>
                <a:latin typeface="Times New Roman"/>
              </a:rPr>
              <a:t>Results &amp; Discussion</a:t>
            </a:r>
            <a:endParaRPr lang="en-IN" sz="2220" spc="-1" dirty="0"/>
          </a:p>
        </p:txBody>
      </p:sp>
      <p:sp>
        <p:nvSpPr>
          <p:cNvPr id="53" name="CustomShape 9"/>
          <p:cNvSpPr/>
          <p:nvPr/>
        </p:nvSpPr>
        <p:spPr>
          <a:xfrm>
            <a:off x="10079955" y="14454485"/>
            <a:ext cx="4676775" cy="5688632"/>
          </a:xfrm>
          <a:prstGeom prst="rect">
            <a:avLst/>
          </a:prstGeom>
          <a:noFill/>
          <a:ln>
            <a:solidFill>
              <a:srgbClr val="0070C0"/>
            </a:solidFill>
          </a:ln>
        </p:spPr>
        <p:style>
          <a:lnRef idx="0">
            <a:scrgbClr r="0" g="0" b="0"/>
          </a:lnRef>
          <a:fillRef idx="0">
            <a:scrgbClr r="0" g="0" b="0"/>
          </a:fillRef>
          <a:effectRef idx="0">
            <a:scrgbClr r="0" g="0" b="0"/>
          </a:effectRef>
          <a:fontRef idx="minor"/>
        </p:style>
        <p:txBody>
          <a:bodyPr lIns="110520" tIns="55440" rIns="110520" bIns="55440"/>
          <a:lstStyle/>
          <a:p>
            <a:pPr marL="297360" indent="-295920" algn="just" fontAlgn="auto">
              <a:spcBef>
                <a:spcPts val="0"/>
              </a:spcBef>
              <a:spcAft>
                <a:spcPts val="0"/>
              </a:spcAft>
              <a:tabLst>
                <a:tab pos="0" algn="l"/>
              </a:tabLst>
              <a:defRPr/>
            </a:pPr>
            <a:endParaRPr lang="en-IN" sz="2000" spc="-1" dirty="0"/>
          </a:p>
        </p:txBody>
      </p:sp>
      <p:sp>
        <p:nvSpPr>
          <p:cNvPr id="54" name="CustomShape 10"/>
          <p:cNvSpPr/>
          <p:nvPr/>
        </p:nvSpPr>
        <p:spPr>
          <a:xfrm>
            <a:off x="10079955" y="8781243"/>
            <a:ext cx="4678362" cy="590550"/>
          </a:xfrm>
          <a:prstGeom prst="rect">
            <a:avLst/>
          </a:prstGeom>
          <a:solidFill>
            <a:schemeClr val="accent5">
              <a:lumMod val="40000"/>
              <a:lumOff val="60000"/>
            </a:schemeClr>
          </a:solidFill>
          <a:ln>
            <a:solidFill>
              <a:srgbClr val="0070C0"/>
            </a:solidFill>
          </a:ln>
        </p:spPr>
        <p:style>
          <a:lnRef idx="0">
            <a:scrgbClr r="0" g="0" b="0"/>
          </a:lnRef>
          <a:fillRef idx="0">
            <a:scrgbClr r="0" g="0" b="0"/>
          </a:fillRef>
          <a:effectRef idx="0">
            <a:scrgbClr r="0" g="0" b="0"/>
          </a:effectRef>
          <a:fontRef idx="minor"/>
        </p:style>
        <p:txBody>
          <a:bodyPr lIns="110520" tIns="55440" rIns="110520" bIns="55440" anchor="ctr"/>
          <a:lstStyle/>
          <a:p>
            <a:pPr algn="ctr" fontAlgn="auto">
              <a:spcBef>
                <a:spcPts val="442"/>
              </a:spcBef>
              <a:spcAft>
                <a:spcPts val="0"/>
              </a:spcAft>
              <a:tabLst>
                <a:tab pos="0" algn="l"/>
              </a:tabLst>
              <a:defRPr/>
            </a:pPr>
            <a:r>
              <a:rPr lang="en-US" sz="2220" b="1" spc="-1" dirty="0" smtClean="0">
                <a:solidFill>
                  <a:srgbClr val="000000"/>
                </a:solidFill>
                <a:latin typeface="Times New Roman"/>
              </a:rPr>
              <a:t>Summary</a:t>
            </a:r>
            <a:endParaRPr lang="en-IN" sz="2220" spc="-1" dirty="0"/>
          </a:p>
        </p:txBody>
      </p:sp>
      <p:sp>
        <p:nvSpPr>
          <p:cNvPr id="55" name="CustomShape 11"/>
          <p:cNvSpPr/>
          <p:nvPr/>
        </p:nvSpPr>
        <p:spPr>
          <a:xfrm>
            <a:off x="10079955" y="9424185"/>
            <a:ext cx="4678362" cy="4310220"/>
          </a:xfrm>
          <a:prstGeom prst="rect">
            <a:avLst/>
          </a:prstGeom>
          <a:noFill/>
          <a:ln>
            <a:solidFill>
              <a:srgbClr val="0070C0"/>
            </a:solidFill>
          </a:ln>
        </p:spPr>
        <p:style>
          <a:lnRef idx="0">
            <a:scrgbClr r="0" g="0" b="0"/>
          </a:lnRef>
          <a:fillRef idx="0">
            <a:scrgbClr r="0" g="0" b="0"/>
          </a:fillRef>
          <a:effectRef idx="0">
            <a:scrgbClr r="0" g="0" b="0"/>
          </a:effectRef>
          <a:fontRef idx="minor"/>
        </p:style>
        <p:txBody>
          <a:bodyPr lIns="110520" tIns="55440" rIns="110520" bIns="55440"/>
          <a:lstStyle/>
          <a:p>
            <a:pPr algn="just" fontAlgn="auto">
              <a:spcBef>
                <a:spcPts val="258"/>
              </a:spcBef>
              <a:spcAft>
                <a:spcPts val="0"/>
              </a:spcAft>
              <a:defRPr/>
            </a:pPr>
            <a:endParaRPr lang="en-IN" sz="1600" spc="-1" dirty="0"/>
          </a:p>
          <a:p>
            <a:pPr marL="297360" indent="-295920" fontAlgn="auto">
              <a:spcBef>
                <a:spcPts val="258"/>
              </a:spcBef>
              <a:spcAft>
                <a:spcPts val="0"/>
              </a:spcAft>
              <a:tabLst>
                <a:tab pos="0" algn="l"/>
              </a:tabLst>
              <a:defRPr/>
            </a:pPr>
            <a:endParaRPr lang="en-IN" sz="1600" spc="-1" dirty="0"/>
          </a:p>
        </p:txBody>
      </p:sp>
      <p:sp>
        <p:nvSpPr>
          <p:cNvPr id="56" name="CustomShape 12"/>
          <p:cNvSpPr/>
          <p:nvPr/>
        </p:nvSpPr>
        <p:spPr>
          <a:xfrm>
            <a:off x="10079955" y="13806413"/>
            <a:ext cx="4678362" cy="590550"/>
          </a:xfrm>
          <a:prstGeom prst="rect">
            <a:avLst/>
          </a:prstGeom>
          <a:solidFill>
            <a:schemeClr val="accent5">
              <a:lumMod val="40000"/>
              <a:lumOff val="60000"/>
            </a:schemeClr>
          </a:solidFill>
          <a:ln>
            <a:solidFill>
              <a:srgbClr val="0070C0"/>
            </a:solidFill>
          </a:ln>
        </p:spPr>
        <p:style>
          <a:lnRef idx="0">
            <a:scrgbClr r="0" g="0" b="0"/>
          </a:lnRef>
          <a:fillRef idx="0">
            <a:scrgbClr r="0" g="0" b="0"/>
          </a:fillRef>
          <a:effectRef idx="0">
            <a:scrgbClr r="0" g="0" b="0"/>
          </a:effectRef>
          <a:fontRef idx="minor"/>
        </p:style>
        <p:txBody>
          <a:bodyPr lIns="110520" tIns="55440" rIns="110520" bIns="55440" anchor="ctr"/>
          <a:lstStyle/>
          <a:p>
            <a:pPr algn="ctr" fontAlgn="auto">
              <a:spcBef>
                <a:spcPts val="442"/>
              </a:spcBef>
              <a:spcAft>
                <a:spcPts val="0"/>
              </a:spcAft>
              <a:tabLst>
                <a:tab pos="0" algn="l"/>
              </a:tabLst>
              <a:defRPr/>
            </a:pPr>
            <a:r>
              <a:rPr lang="en-US" sz="2220" b="1" spc="-1" dirty="0" smtClean="0">
                <a:solidFill>
                  <a:srgbClr val="000000"/>
                </a:solidFill>
                <a:latin typeface="Times New Roman"/>
              </a:rPr>
              <a:t>References</a:t>
            </a:r>
            <a:endParaRPr lang="en-IN" sz="2220" spc="-1" dirty="0"/>
          </a:p>
        </p:txBody>
      </p:sp>
      <p:sp>
        <p:nvSpPr>
          <p:cNvPr id="57" name="CustomShape 13"/>
          <p:cNvSpPr/>
          <p:nvPr/>
        </p:nvSpPr>
        <p:spPr>
          <a:xfrm>
            <a:off x="5255419" y="3293245"/>
            <a:ext cx="4678363" cy="17767300"/>
          </a:xfrm>
          <a:prstGeom prst="rect">
            <a:avLst/>
          </a:prstGeom>
          <a:noFill/>
          <a:ln>
            <a:solidFill>
              <a:srgbClr val="0070C0"/>
            </a:solidFill>
          </a:ln>
        </p:spPr>
        <p:style>
          <a:lnRef idx="0">
            <a:scrgbClr r="0" g="0" b="0"/>
          </a:lnRef>
          <a:fillRef idx="0">
            <a:scrgbClr r="0" g="0" b="0"/>
          </a:fillRef>
          <a:effectRef idx="0">
            <a:scrgbClr r="0" g="0" b="0"/>
          </a:effectRef>
          <a:fontRef idx="minor"/>
        </p:style>
        <p:txBody>
          <a:bodyPr lIns="110520" tIns="55440" rIns="110520" bIns="55440"/>
          <a:lstStyle/>
          <a:p>
            <a:pPr fontAlgn="auto">
              <a:spcBef>
                <a:spcPts val="320"/>
              </a:spcBef>
              <a:spcAft>
                <a:spcPts val="0"/>
              </a:spcAft>
              <a:tabLst>
                <a:tab pos="0" algn="l"/>
              </a:tabLst>
              <a:defRPr/>
            </a:pPr>
            <a:endParaRPr lang="en-IN" sz="1600" spc="-1" dirty="0"/>
          </a:p>
          <a:p>
            <a:pPr fontAlgn="auto">
              <a:spcBef>
                <a:spcPts val="320"/>
              </a:spcBef>
              <a:spcAft>
                <a:spcPts val="0"/>
              </a:spcAft>
              <a:tabLst>
                <a:tab pos="0" algn="l"/>
              </a:tabLst>
              <a:defRPr/>
            </a:pPr>
            <a:endParaRPr lang="en-IN" sz="1600" spc="-1" dirty="0"/>
          </a:p>
          <a:p>
            <a:pPr fontAlgn="auto">
              <a:spcBef>
                <a:spcPts val="320"/>
              </a:spcBef>
              <a:spcAft>
                <a:spcPts val="0"/>
              </a:spcAft>
              <a:tabLst>
                <a:tab pos="0" algn="l"/>
              </a:tabLst>
              <a:defRPr/>
            </a:pPr>
            <a:endParaRPr lang="en-IN" sz="1600" spc="-1" dirty="0"/>
          </a:p>
          <a:p>
            <a:pPr fontAlgn="auto">
              <a:spcBef>
                <a:spcPts val="258"/>
              </a:spcBef>
              <a:spcAft>
                <a:spcPts val="0"/>
              </a:spcAft>
              <a:tabLst>
                <a:tab pos="0" algn="l"/>
              </a:tabLst>
              <a:defRPr/>
            </a:pPr>
            <a:endParaRPr lang="en-IN" sz="1600" spc="-1" dirty="0"/>
          </a:p>
          <a:p>
            <a:pPr fontAlgn="auto">
              <a:spcBef>
                <a:spcPts val="258"/>
              </a:spcBef>
              <a:spcAft>
                <a:spcPts val="0"/>
              </a:spcAft>
              <a:tabLst>
                <a:tab pos="0" algn="l"/>
              </a:tabLst>
              <a:defRPr/>
            </a:pPr>
            <a:endParaRPr lang="en-IN" sz="1600" spc="-1" dirty="0"/>
          </a:p>
          <a:p>
            <a:pPr fontAlgn="auto">
              <a:spcBef>
                <a:spcPts val="258"/>
              </a:spcBef>
              <a:spcAft>
                <a:spcPts val="0"/>
              </a:spcAft>
              <a:tabLst>
                <a:tab pos="0" algn="l"/>
              </a:tabLst>
              <a:defRPr/>
            </a:pPr>
            <a:endParaRPr lang="en-IN" sz="1600" spc="-1" dirty="0"/>
          </a:p>
          <a:p>
            <a:pPr fontAlgn="auto">
              <a:spcBef>
                <a:spcPts val="258"/>
              </a:spcBef>
              <a:spcAft>
                <a:spcPts val="0"/>
              </a:spcAft>
              <a:tabLst>
                <a:tab pos="0" algn="l"/>
              </a:tabLst>
              <a:defRPr/>
            </a:pPr>
            <a:endParaRPr lang="en-IN" sz="1600" spc="-1" dirty="0"/>
          </a:p>
          <a:p>
            <a:pPr fontAlgn="auto">
              <a:spcBef>
                <a:spcPts val="258"/>
              </a:spcBef>
              <a:spcAft>
                <a:spcPts val="0"/>
              </a:spcAft>
              <a:tabLst>
                <a:tab pos="0" algn="l"/>
              </a:tabLst>
              <a:defRPr/>
            </a:pPr>
            <a:endParaRPr lang="en-IN" sz="1600" spc="-1" dirty="0"/>
          </a:p>
          <a:p>
            <a:pPr fontAlgn="auto">
              <a:spcBef>
                <a:spcPts val="258"/>
              </a:spcBef>
              <a:spcAft>
                <a:spcPts val="0"/>
              </a:spcAft>
              <a:tabLst>
                <a:tab pos="0" algn="l"/>
              </a:tabLst>
              <a:defRPr/>
            </a:pPr>
            <a:endParaRPr lang="en-IN" sz="1600" spc="-1" dirty="0"/>
          </a:p>
          <a:p>
            <a:pPr fontAlgn="auto">
              <a:spcBef>
                <a:spcPts val="258"/>
              </a:spcBef>
              <a:spcAft>
                <a:spcPts val="0"/>
              </a:spcAft>
              <a:tabLst>
                <a:tab pos="0" algn="l"/>
              </a:tabLst>
              <a:defRPr/>
            </a:pPr>
            <a:endParaRPr lang="en-IN" sz="1600" spc="-1" dirty="0"/>
          </a:p>
          <a:p>
            <a:pPr fontAlgn="auto">
              <a:spcBef>
                <a:spcPts val="258"/>
              </a:spcBef>
              <a:spcAft>
                <a:spcPts val="0"/>
              </a:spcAft>
              <a:tabLst>
                <a:tab pos="0" algn="l"/>
              </a:tabLst>
              <a:defRPr/>
            </a:pPr>
            <a:endParaRPr lang="en-IN" sz="1600" spc="-1" dirty="0"/>
          </a:p>
          <a:p>
            <a:pPr fontAlgn="auto">
              <a:spcBef>
                <a:spcPts val="258"/>
              </a:spcBef>
              <a:spcAft>
                <a:spcPts val="0"/>
              </a:spcAft>
              <a:tabLst>
                <a:tab pos="0" algn="l"/>
              </a:tabLst>
              <a:defRPr/>
            </a:pPr>
            <a:endParaRPr lang="en-IN" sz="1600" spc="-1" dirty="0"/>
          </a:p>
          <a:p>
            <a:pPr fontAlgn="auto">
              <a:spcBef>
                <a:spcPts val="258"/>
              </a:spcBef>
              <a:spcAft>
                <a:spcPts val="0"/>
              </a:spcAft>
              <a:tabLst>
                <a:tab pos="0" algn="l"/>
              </a:tabLst>
              <a:defRPr/>
            </a:pPr>
            <a:endParaRPr lang="en-IN" sz="1600" spc="-1" dirty="0"/>
          </a:p>
          <a:p>
            <a:pPr fontAlgn="auto">
              <a:spcBef>
                <a:spcPts val="258"/>
              </a:spcBef>
              <a:spcAft>
                <a:spcPts val="0"/>
              </a:spcAft>
              <a:tabLst>
                <a:tab pos="0" algn="l"/>
              </a:tabLst>
              <a:defRPr/>
            </a:pPr>
            <a:endParaRPr lang="en-IN" sz="1600" spc="-1" dirty="0"/>
          </a:p>
          <a:p>
            <a:pPr fontAlgn="auto">
              <a:spcBef>
                <a:spcPts val="258"/>
              </a:spcBef>
              <a:spcAft>
                <a:spcPts val="0"/>
              </a:spcAft>
              <a:tabLst>
                <a:tab pos="0" algn="l"/>
              </a:tabLst>
              <a:defRPr/>
            </a:pPr>
            <a:endParaRPr lang="en-IN" sz="1600" spc="-1" dirty="0"/>
          </a:p>
          <a:p>
            <a:pPr fontAlgn="auto">
              <a:spcBef>
                <a:spcPts val="258"/>
              </a:spcBef>
              <a:spcAft>
                <a:spcPts val="0"/>
              </a:spcAft>
              <a:tabLst>
                <a:tab pos="0" algn="l"/>
              </a:tabLst>
              <a:defRPr/>
            </a:pPr>
            <a:endParaRPr lang="en-IN" sz="1600" spc="-1" dirty="0"/>
          </a:p>
          <a:p>
            <a:pPr fontAlgn="auto">
              <a:spcBef>
                <a:spcPts val="258"/>
              </a:spcBef>
              <a:spcAft>
                <a:spcPts val="0"/>
              </a:spcAft>
              <a:tabLst>
                <a:tab pos="0" algn="l"/>
              </a:tabLst>
              <a:defRPr/>
            </a:pPr>
            <a:endParaRPr lang="en-IN" sz="1600" spc="-1" dirty="0"/>
          </a:p>
          <a:p>
            <a:pPr fontAlgn="auto">
              <a:spcBef>
                <a:spcPts val="258"/>
              </a:spcBef>
              <a:spcAft>
                <a:spcPts val="0"/>
              </a:spcAft>
              <a:tabLst>
                <a:tab pos="0" algn="l"/>
              </a:tabLst>
              <a:defRPr/>
            </a:pPr>
            <a:endParaRPr lang="en-IN" sz="1600" spc="-1" dirty="0"/>
          </a:p>
          <a:p>
            <a:pPr fontAlgn="auto">
              <a:spcBef>
                <a:spcPts val="258"/>
              </a:spcBef>
              <a:spcAft>
                <a:spcPts val="0"/>
              </a:spcAft>
              <a:tabLst>
                <a:tab pos="0" algn="l"/>
              </a:tabLst>
              <a:defRPr/>
            </a:pPr>
            <a:endParaRPr lang="en-IN" sz="1600" spc="-1" dirty="0"/>
          </a:p>
          <a:p>
            <a:pPr fontAlgn="auto">
              <a:spcBef>
                <a:spcPts val="258"/>
              </a:spcBef>
              <a:spcAft>
                <a:spcPts val="0"/>
              </a:spcAft>
              <a:tabLst>
                <a:tab pos="0" algn="l"/>
              </a:tabLst>
              <a:defRPr/>
            </a:pPr>
            <a:endParaRPr lang="en-IN" sz="1600" spc="-1" dirty="0"/>
          </a:p>
          <a:p>
            <a:pPr fontAlgn="auto">
              <a:spcBef>
                <a:spcPts val="258"/>
              </a:spcBef>
              <a:spcAft>
                <a:spcPts val="0"/>
              </a:spcAft>
              <a:tabLst>
                <a:tab pos="0" algn="l"/>
              </a:tabLst>
              <a:defRPr/>
            </a:pPr>
            <a:endParaRPr lang="en-IN" sz="1600" spc="-1" dirty="0"/>
          </a:p>
          <a:p>
            <a:pPr fontAlgn="auto">
              <a:spcBef>
                <a:spcPts val="258"/>
              </a:spcBef>
              <a:spcAft>
                <a:spcPts val="0"/>
              </a:spcAft>
              <a:tabLst>
                <a:tab pos="0" algn="l"/>
              </a:tabLst>
              <a:defRPr/>
            </a:pPr>
            <a:endParaRPr lang="en-IN" sz="1600" spc="-1" dirty="0"/>
          </a:p>
        </p:txBody>
      </p:sp>
      <p:sp>
        <p:nvSpPr>
          <p:cNvPr id="59" name="CustomShape 15"/>
          <p:cNvSpPr/>
          <p:nvPr/>
        </p:nvSpPr>
        <p:spPr>
          <a:xfrm>
            <a:off x="227013" y="2406650"/>
            <a:ext cx="14638337" cy="18743613"/>
          </a:xfrm>
          <a:prstGeom prst="rect">
            <a:avLst/>
          </a:prstGeom>
          <a:noFill/>
          <a:ln w="38160">
            <a:solidFill>
              <a:srgbClr val="0070C0"/>
            </a:solidFill>
            <a:round/>
          </a:ln>
        </p:spPr>
        <p:style>
          <a:lnRef idx="2">
            <a:schemeClr val="accent1">
              <a:shade val="50000"/>
            </a:schemeClr>
          </a:lnRef>
          <a:fillRef idx="1">
            <a:schemeClr val="accent1"/>
          </a:fillRef>
          <a:effectRef idx="0">
            <a:schemeClr val="accent1"/>
          </a:effectRef>
          <a:fontRef idx="minor"/>
        </p:style>
      </p:sp>
      <p:sp>
        <p:nvSpPr>
          <p:cNvPr id="60" name="CustomShape 16"/>
          <p:cNvSpPr/>
          <p:nvPr/>
        </p:nvSpPr>
        <p:spPr>
          <a:xfrm>
            <a:off x="2590800" y="157163"/>
            <a:ext cx="9872663" cy="44636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fontAlgn="auto">
              <a:spcBef>
                <a:spcPts val="0"/>
              </a:spcBef>
              <a:spcAft>
                <a:spcPts val="0"/>
              </a:spcAft>
              <a:defRPr/>
            </a:pPr>
            <a:r>
              <a:rPr lang="en-IN" sz="2310" b="1" spc="-1" dirty="0">
                <a:solidFill>
                  <a:srgbClr val="1F497D"/>
                </a:solidFill>
                <a:latin typeface="Palatino Linotype"/>
              </a:rPr>
              <a:t>Role of Machine Learning for Indian Monsoon </a:t>
            </a:r>
            <a:r>
              <a:rPr lang="en-IN" sz="2310" b="1" spc="-1" dirty="0" smtClean="0">
                <a:solidFill>
                  <a:srgbClr val="1F497D"/>
                </a:solidFill>
                <a:latin typeface="Palatino Linotype"/>
              </a:rPr>
              <a:t>Prediction</a:t>
            </a:r>
            <a:endParaRPr lang="en-IN" sz="2310" spc="-1" dirty="0"/>
          </a:p>
        </p:txBody>
      </p:sp>
      <p:sp>
        <p:nvSpPr>
          <p:cNvPr id="62" name="CustomShape 18"/>
          <p:cNvSpPr/>
          <p:nvPr/>
        </p:nvSpPr>
        <p:spPr>
          <a:xfrm>
            <a:off x="490538" y="3375025"/>
            <a:ext cx="4589462" cy="421481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fontAlgn="auto">
              <a:spcBef>
                <a:spcPts val="0"/>
              </a:spcBef>
              <a:spcAft>
                <a:spcPts val="0"/>
              </a:spcAft>
              <a:defRPr/>
            </a:pPr>
            <a:r>
              <a:rPr lang="en-US" sz="1600" spc="-1" dirty="0">
                <a:solidFill>
                  <a:srgbClr val="333333"/>
                </a:solidFill>
                <a:latin typeface="Times New Roman"/>
              </a:rPr>
              <a:t>                          </a:t>
            </a:r>
          </a:p>
          <a:p>
            <a:pPr algn="just" fontAlgn="auto">
              <a:spcBef>
                <a:spcPts val="0"/>
              </a:spcBef>
              <a:spcAft>
                <a:spcPts val="0"/>
              </a:spcAft>
              <a:defRPr/>
            </a:pPr>
            <a:endParaRPr lang="en-US" sz="1600" spc="-1" dirty="0">
              <a:solidFill>
                <a:srgbClr val="333333"/>
              </a:solidFill>
              <a:latin typeface="Times New Roman"/>
            </a:endParaRPr>
          </a:p>
          <a:p>
            <a:pPr algn="just" fontAlgn="auto">
              <a:spcBef>
                <a:spcPts val="0"/>
              </a:spcBef>
              <a:spcAft>
                <a:spcPts val="0"/>
              </a:spcAft>
              <a:defRPr/>
            </a:pPr>
            <a:endParaRPr lang="en-US" sz="1600" spc="-1" dirty="0">
              <a:solidFill>
                <a:srgbClr val="333333"/>
              </a:solidFill>
              <a:latin typeface="Times New Roman"/>
            </a:endParaRPr>
          </a:p>
          <a:p>
            <a:pPr algn="just" fontAlgn="auto">
              <a:spcBef>
                <a:spcPts val="0"/>
              </a:spcBef>
              <a:spcAft>
                <a:spcPts val="0"/>
              </a:spcAft>
              <a:defRPr/>
            </a:pPr>
            <a:endParaRPr lang="en-US" sz="1600" spc="-1" dirty="0">
              <a:solidFill>
                <a:srgbClr val="333333"/>
              </a:solidFill>
              <a:latin typeface="Times New Roman"/>
            </a:endParaRPr>
          </a:p>
          <a:p>
            <a:pPr algn="just" fontAlgn="auto">
              <a:spcBef>
                <a:spcPts val="0"/>
              </a:spcBef>
              <a:spcAft>
                <a:spcPts val="0"/>
              </a:spcAft>
              <a:defRPr/>
            </a:pPr>
            <a:endParaRPr lang="en-US" sz="1600" spc="-1" dirty="0">
              <a:solidFill>
                <a:srgbClr val="333333"/>
              </a:solidFill>
              <a:latin typeface="Times New Roman"/>
            </a:endParaRPr>
          </a:p>
          <a:p>
            <a:pPr algn="just" fontAlgn="auto">
              <a:spcBef>
                <a:spcPts val="0"/>
              </a:spcBef>
              <a:spcAft>
                <a:spcPts val="0"/>
              </a:spcAft>
              <a:defRPr/>
            </a:pPr>
            <a:endParaRPr lang="en-US" sz="1600" spc="-1" dirty="0">
              <a:solidFill>
                <a:srgbClr val="333333"/>
              </a:solidFill>
              <a:latin typeface="Times New Roman"/>
            </a:endParaRPr>
          </a:p>
          <a:p>
            <a:pPr algn="just" fontAlgn="auto">
              <a:spcBef>
                <a:spcPts val="0"/>
              </a:spcBef>
              <a:spcAft>
                <a:spcPts val="0"/>
              </a:spcAft>
              <a:defRPr/>
            </a:pPr>
            <a:endParaRPr lang="en-US" sz="1600" spc="-1" dirty="0">
              <a:solidFill>
                <a:srgbClr val="333333"/>
              </a:solidFill>
              <a:latin typeface="Times New Roman"/>
            </a:endParaRPr>
          </a:p>
          <a:p>
            <a:pPr algn="just" fontAlgn="auto">
              <a:spcBef>
                <a:spcPts val="0"/>
              </a:spcBef>
              <a:spcAft>
                <a:spcPts val="0"/>
              </a:spcAft>
              <a:defRPr/>
            </a:pPr>
            <a:endParaRPr lang="en-US" sz="1600" spc="-1" dirty="0">
              <a:solidFill>
                <a:srgbClr val="333333"/>
              </a:solidFill>
              <a:latin typeface="Times New Roman"/>
            </a:endParaRPr>
          </a:p>
          <a:p>
            <a:pPr algn="just" fontAlgn="auto">
              <a:spcBef>
                <a:spcPts val="0"/>
              </a:spcBef>
              <a:spcAft>
                <a:spcPts val="0"/>
              </a:spcAft>
              <a:defRPr/>
            </a:pPr>
            <a:r>
              <a:rPr lang="en-US" sz="2800" spc="-1" dirty="0" smtClean="0">
                <a:solidFill>
                  <a:srgbClr val="333333"/>
                </a:solidFill>
                <a:latin typeface="Times New Roman"/>
              </a:rPr>
              <a:t>         </a:t>
            </a:r>
          </a:p>
          <a:p>
            <a:pPr algn="just" fontAlgn="auto">
              <a:spcBef>
                <a:spcPts val="0"/>
              </a:spcBef>
              <a:spcAft>
                <a:spcPts val="0"/>
              </a:spcAft>
              <a:defRPr/>
            </a:pPr>
            <a:endParaRPr lang="en-US" sz="1600" spc="-1" dirty="0">
              <a:solidFill>
                <a:srgbClr val="333333"/>
              </a:solidFill>
              <a:latin typeface="Times New Roman"/>
            </a:endParaRPr>
          </a:p>
          <a:p>
            <a:pPr algn="just" fontAlgn="auto">
              <a:spcBef>
                <a:spcPts val="0"/>
              </a:spcBef>
              <a:spcAft>
                <a:spcPts val="0"/>
              </a:spcAft>
              <a:defRPr/>
            </a:pPr>
            <a:endParaRPr lang="en-US" sz="1600" spc="-1" dirty="0">
              <a:solidFill>
                <a:srgbClr val="333333"/>
              </a:solidFill>
              <a:latin typeface="Times New Roman"/>
            </a:endParaRPr>
          </a:p>
          <a:p>
            <a:pPr algn="just" fontAlgn="auto">
              <a:spcBef>
                <a:spcPts val="0"/>
              </a:spcBef>
              <a:spcAft>
                <a:spcPts val="0"/>
              </a:spcAft>
              <a:defRPr/>
            </a:pPr>
            <a:endParaRPr lang="en-US" sz="1600" spc="-1" dirty="0">
              <a:solidFill>
                <a:srgbClr val="333333"/>
              </a:solidFill>
              <a:latin typeface="Times New Roman"/>
            </a:endParaRPr>
          </a:p>
          <a:p>
            <a:pPr algn="just" fontAlgn="auto">
              <a:spcBef>
                <a:spcPts val="0"/>
              </a:spcBef>
              <a:spcAft>
                <a:spcPts val="0"/>
              </a:spcAft>
              <a:defRPr/>
            </a:pPr>
            <a:endParaRPr lang="en-US" sz="1600" spc="-1" dirty="0">
              <a:solidFill>
                <a:srgbClr val="333333"/>
              </a:solidFill>
              <a:latin typeface="Times New Roman"/>
            </a:endParaRPr>
          </a:p>
          <a:p>
            <a:pPr algn="just" fontAlgn="auto">
              <a:spcBef>
                <a:spcPts val="0"/>
              </a:spcBef>
              <a:spcAft>
                <a:spcPts val="0"/>
              </a:spcAft>
              <a:defRPr/>
            </a:pPr>
            <a:endParaRPr lang="en-US" sz="1600" spc="-1" dirty="0">
              <a:solidFill>
                <a:srgbClr val="333333"/>
              </a:solidFill>
              <a:latin typeface="Times New Roman"/>
            </a:endParaRPr>
          </a:p>
          <a:p>
            <a:pPr algn="just" fontAlgn="auto">
              <a:spcBef>
                <a:spcPts val="0"/>
              </a:spcBef>
              <a:spcAft>
                <a:spcPts val="0"/>
              </a:spcAft>
              <a:defRPr/>
            </a:pPr>
            <a:endParaRPr lang="en-US" sz="1600" spc="-1" dirty="0">
              <a:solidFill>
                <a:srgbClr val="333333"/>
              </a:solidFill>
              <a:latin typeface="Times New Roman"/>
            </a:endParaRPr>
          </a:p>
          <a:p>
            <a:pPr algn="just" fontAlgn="auto">
              <a:spcBef>
                <a:spcPts val="0"/>
              </a:spcBef>
              <a:spcAft>
                <a:spcPts val="0"/>
              </a:spcAft>
              <a:defRPr/>
            </a:pPr>
            <a:endParaRPr lang="en-US" sz="1600" spc="-1" dirty="0">
              <a:solidFill>
                <a:srgbClr val="333333"/>
              </a:solidFill>
              <a:latin typeface="Times New Roman"/>
            </a:endParaRPr>
          </a:p>
        </p:txBody>
      </p:sp>
      <p:pic>
        <p:nvPicPr>
          <p:cNvPr id="2066" name="Picture 7"/>
          <p:cNvPicPr>
            <a:picLocks noChangeAspect="1" noChangeArrowheads="1"/>
          </p:cNvPicPr>
          <p:nvPr/>
        </p:nvPicPr>
        <p:blipFill>
          <a:blip r:embed="rId3" cstate="print"/>
          <a:srcRect/>
          <a:stretch>
            <a:fillRect/>
          </a:stretch>
        </p:blipFill>
        <p:spPr bwMode="auto">
          <a:xfrm>
            <a:off x="0" y="0"/>
            <a:ext cx="1901825" cy="1243013"/>
          </a:xfrm>
          <a:prstGeom prst="rect">
            <a:avLst/>
          </a:prstGeom>
          <a:noFill/>
          <a:ln w="9525">
            <a:noFill/>
            <a:miter lim="800000"/>
            <a:headEnd/>
            <a:tailEnd/>
          </a:ln>
        </p:spPr>
      </p:pic>
      <p:pic>
        <p:nvPicPr>
          <p:cNvPr id="2067" name="Picture 9"/>
          <p:cNvPicPr>
            <a:picLocks noChangeAspect="1" noChangeArrowheads="1"/>
          </p:cNvPicPr>
          <p:nvPr/>
        </p:nvPicPr>
        <p:blipFill>
          <a:blip r:embed="rId4" cstate="print"/>
          <a:srcRect/>
          <a:stretch>
            <a:fillRect/>
          </a:stretch>
        </p:blipFill>
        <p:spPr bwMode="auto">
          <a:xfrm>
            <a:off x="1903413" y="17463"/>
            <a:ext cx="1403350" cy="1225550"/>
          </a:xfrm>
          <a:prstGeom prst="rect">
            <a:avLst/>
          </a:prstGeom>
          <a:noFill/>
          <a:ln w="9525">
            <a:noFill/>
            <a:miter lim="800000"/>
            <a:headEnd/>
            <a:tailEnd/>
          </a:ln>
        </p:spPr>
      </p:pic>
      <p:pic>
        <p:nvPicPr>
          <p:cNvPr id="2068" name="Picture 3"/>
          <p:cNvPicPr>
            <a:picLocks noChangeAspect="1" noChangeArrowheads="1"/>
          </p:cNvPicPr>
          <p:nvPr/>
        </p:nvPicPr>
        <p:blipFill>
          <a:blip r:embed="rId5" cstate="print"/>
          <a:srcRect/>
          <a:stretch>
            <a:fillRect/>
          </a:stretch>
        </p:blipFill>
        <p:spPr bwMode="auto">
          <a:xfrm>
            <a:off x="13881100" y="19050"/>
            <a:ext cx="1196975" cy="1320800"/>
          </a:xfrm>
          <a:prstGeom prst="rect">
            <a:avLst/>
          </a:prstGeom>
          <a:noFill/>
          <a:ln w="9525">
            <a:noFill/>
            <a:miter lim="800000"/>
            <a:headEnd/>
            <a:tailEnd/>
          </a:ln>
        </p:spPr>
      </p:pic>
      <p:pic>
        <p:nvPicPr>
          <p:cNvPr id="2069" name="Picture 10"/>
          <p:cNvPicPr>
            <a:picLocks noChangeAspect="1" noChangeArrowheads="1"/>
          </p:cNvPicPr>
          <p:nvPr/>
        </p:nvPicPr>
        <p:blipFill>
          <a:blip r:embed="rId6" cstate="print"/>
          <a:srcRect/>
          <a:stretch>
            <a:fillRect/>
          </a:stretch>
        </p:blipFill>
        <p:spPr bwMode="auto">
          <a:xfrm>
            <a:off x="11736388" y="-3175"/>
            <a:ext cx="2157412" cy="1352550"/>
          </a:xfrm>
          <a:prstGeom prst="rect">
            <a:avLst/>
          </a:prstGeom>
          <a:noFill/>
          <a:ln w="9525">
            <a:noFill/>
            <a:miter lim="800000"/>
            <a:headEnd/>
            <a:tailEnd/>
          </a:ln>
        </p:spPr>
      </p:pic>
      <p:sp>
        <p:nvSpPr>
          <p:cNvPr id="39" name="Rectangle 38"/>
          <p:cNvSpPr/>
          <p:nvPr/>
        </p:nvSpPr>
        <p:spPr>
          <a:xfrm>
            <a:off x="10151963" y="9495623"/>
            <a:ext cx="4464496" cy="4293483"/>
          </a:xfrm>
          <a:prstGeom prst="rect">
            <a:avLst/>
          </a:prstGeom>
        </p:spPr>
        <p:txBody>
          <a:bodyPr wrap="square">
            <a:spAutoFit/>
          </a:bodyPr>
          <a:lstStyle/>
          <a:p>
            <a:pPr algn="just" fontAlgn="auto">
              <a:spcBef>
                <a:spcPts val="0"/>
              </a:spcBef>
              <a:spcAft>
                <a:spcPts val="0"/>
              </a:spcAft>
              <a:buFont typeface="Wingdings" pitchFamily="2" charset="2"/>
              <a:buChar char="Ø"/>
              <a:defRPr/>
            </a:pPr>
            <a:r>
              <a:rPr lang="en-IN" sz="2100" dirty="0"/>
              <a:t>Machine learning models are used for forecasting the climate phenomena, extreme weather events, downscaling of climate variables, data assimilation, detecting climate regions, the study of climate predictors and their association with the Indian monsoon, </a:t>
            </a:r>
            <a:r>
              <a:rPr lang="en-IN" sz="2100" dirty="0" smtClean="0"/>
              <a:t>etc. </a:t>
            </a:r>
          </a:p>
          <a:p>
            <a:pPr algn="just" fontAlgn="auto">
              <a:spcBef>
                <a:spcPts val="0"/>
              </a:spcBef>
              <a:spcAft>
                <a:spcPts val="0"/>
              </a:spcAft>
              <a:buFont typeface="Wingdings" pitchFamily="2" charset="2"/>
              <a:buChar char="Ø"/>
              <a:defRPr/>
            </a:pPr>
            <a:r>
              <a:rPr lang="en-IN" sz="2100" dirty="0" smtClean="0"/>
              <a:t>Still, exploration of potential of ML techniques for climate science is in preliminary stage, for which there is a </a:t>
            </a:r>
            <a:r>
              <a:rPr lang="en-US" sz="2100" dirty="0" smtClean="0"/>
              <a:t>dire </a:t>
            </a:r>
            <a:r>
              <a:rPr lang="en-US" sz="2100" dirty="0"/>
              <a:t>need for </a:t>
            </a:r>
            <a:r>
              <a:rPr lang="en-US" sz="2100" dirty="0" smtClean="0"/>
              <a:t>extensive research.</a:t>
            </a:r>
            <a:endParaRPr lang="en-IN" sz="2100" dirty="0">
              <a:latin typeface="+mn-lt"/>
              <a:ea typeface="+mn-ea"/>
              <a:cs typeface="+mn-cs"/>
            </a:endParaRPr>
          </a:p>
        </p:txBody>
      </p:sp>
      <p:sp>
        <p:nvSpPr>
          <p:cNvPr id="41" name="CustomShape 3"/>
          <p:cNvSpPr/>
          <p:nvPr/>
        </p:nvSpPr>
        <p:spPr>
          <a:xfrm>
            <a:off x="10072688" y="3273425"/>
            <a:ext cx="4594225" cy="5436380"/>
          </a:xfrm>
          <a:prstGeom prst="rect">
            <a:avLst/>
          </a:prstGeom>
          <a:noFill/>
          <a:ln>
            <a:solidFill>
              <a:srgbClr val="0070C0"/>
            </a:solidFill>
          </a:ln>
        </p:spPr>
        <p:style>
          <a:lnRef idx="0">
            <a:scrgbClr r="0" g="0" b="0"/>
          </a:lnRef>
          <a:fillRef idx="0">
            <a:scrgbClr r="0" g="0" b="0"/>
          </a:fillRef>
          <a:effectRef idx="0">
            <a:scrgbClr r="0" g="0" b="0"/>
          </a:effectRef>
          <a:fontRef idx="minor"/>
        </p:style>
        <p:txBody>
          <a:bodyPr lIns="110520" tIns="55440" rIns="110520" bIns="55440"/>
          <a:lstStyle/>
          <a:p>
            <a:pPr marL="245160" indent="-243720" algn="just" fontAlgn="auto">
              <a:spcBef>
                <a:spcPts val="258"/>
              </a:spcBef>
              <a:spcAft>
                <a:spcPts val="0"/>
              </a:spcAft>
              <a:tabLst>
                <a:tab pos="0" algn="l"/>
              </a:tabLst>
              <a:defRPr/>
            </a:pPr>
            <a:r>
              <a:rPr lang="en-US" sz="1290" spc="-1" dirty="0">
                <a:solidFill>
                  <a:srgbClr val="000000"/>
                </a:solidFill>
                <a:latin typeface="Times New Roman"/>
              </a:rPr>
              <a:t>	</a:t>
            </a:r>
            <a:endParaRPr lang="en-IN" sz="1290" spc="-1" dirty="0"/>
          </a:p>
          <a:p>
            <a:pPr marL="245160" indent="-243720" algn="just" fontAlgn="auto">
              <a:spcBef>
                <a:spcPts val="258"/>
              </a:spcBef>
              <a:spcAft>
                <a:spcPts val="0"/>
              </a:spcAft>
              <a:tabLst>
                <a:tab pos="0" algn="l"/>
              </a:tabLst>
              <a:defRPr/>
            </a:pPr>
            <a:endParaRPr lang="en-IN" sz="1290" spc="-1" dirty="0"/>
          </a:p>
        </p:txBody>
      </p:sp>
      <p:sp>
        <p:nvSpPr>
          <p:cNvPr id="2074" name="TextBox 4"/>
          <p:cNvSpPr txBox="1">
            <a:spLocks noChangeArrowheads="1"/>
          </p:cNvSpPr>
          <p:nvPr/>
        </p:nvSpPr>
        <p:spPr bwMode="auto">
          <a:xfrm>
            <a:off x="10080625" y="20208875"/>
            <a:ext cx="4689475" cy="830263"/>
          </a:xfrm>
          <a:prstGeom prst="rect">
            <a:avLst/>
          </a:prstGeom>
          <a:noFill/>
          <a:ln w="9525">
            <a:solidFill>
              <a:schemeClr val="tx1"/>
            </a:solidFill>
            <a:miter lim="800000"/>
            <a:headEnd/>
            <a:tailEnd/>
          </a:ln>
        </p:spPr>
        <p:txBody>
          <a:bodyPr>
            <a:spAutoFit/>
          </a:bodyPr>
          <a:lstStyle/>
          <a:p>
            <a:pPr algn="ctr"/>
            <a:r>
              <a:rPr lang="en-US" sz="2400" b="1" dirty="0">
                <a:solidFill>
                  <a:srgbClr val="FF0000"/>
                </a:solidFill>
                <a:cs typeface="DejaVu Sans"/>
              </a:rPr>
              <a:t>IWM-7 (22-26 March 2022)</a:t>
            </a:r>
          </a:p>
          <a:p>
            <a:pPr algn="ctr"/>
            <a:r>
              <a:rPr lang="en-US" sz="2400" b="1" dirty="0">
                <a:solidFill>
                  <a:srgbClr val="FF0000"/>
                </a:solidFill>
                <a:cs typeface="DejaVu Sans"/>
              </a:rPr>
              <a:t>IMD, </a:t>
            </a:r>
            <a:r>
              <a:rPr lang="en-US" sz="2400" b="1" dirty="0" err="1">
                <a:solidFill>
                  <a:srgbClr val="FF0000"/>
                </a:solidFill>
                <a:cs typeface="DejaVu Sans"/>
              </a:rPr>
              <a:t>MoES</a:t>
            </a:r>
            <a:r>
              <a:rPr lang="en-US" sz="2400" b="1" dirty="0">
                <a:solidFill>
                  <a:srgbClr val="FF0000"/>
                </a:solidFill>
                <a:cs typeface="DejaVu Sans"/>
              </a:rPr>
              <a:t>, NEW DELHI, INDIA </a:t>
            </a:r>
            <a:endParaRPr lang="en-IN" sz="2400" b="1" dirty="0">
              <a:solidFill>
                <a:srgbClr val="FF0000"/>
              </a:solidFill>
              <a:cs typeface="DejaVu Sans"/>
            </a:endParaRPr>
          </a:p>
        </p:txBody>
      </p:sp>
      <p:sp>
        <p:nvSpPr>
          <p:cNvPr id="2075" name="Rectangle 27"/>
          <p:cNvSpPr>
            <a:spLocks noChangeArrowheads="1"/>
          </p:cNvSpPr>
          <p:nvPr/>
        </p:nvSpPr>
        <p:spPr bwMode="auto">
          <a:xfrm>
            <a:off x="502891" y="3509122"/>
            <a:ext cx="4608512"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kumimoji="0" lang="en-IN" sz="2200" b="0" i="0" u="none" strike="noStrike" cap="none" normalizeH="0" baseline="0" dirty="0" smtClean="0">
                <a:ln>
                  <a:noFill/>
                </a:ln>
                <a:solidFill>
                  <a:srgbClr val="000000"/>
                </a:solidFill>
                <a:effectLst/>
                <a:latin typeface="+mn-lt"/>
                <a:ea typeface="Arial Unicode MS" pitchFamily="34" charset="-128"/>
                <a:cs typeface="Times New Roman" pitchFamily="18" charset="0"/>
              </a:rPr>
              <a:t>The socioeconomic growth of India is influenced by frequent occurrences of excessive rainfall and droughts as about 69% of the Indian population depends on agriculture according to the 2011 census. Forecasting the Indian monsoon is a challenging task and accurate forecasting of the Indian monsoon is required for making better plans for agriculture, power, and water resources.</a:t>
            </a:r>
            <a:endParaRPr kumimoji="0" lang="en-US" sz="2200" b="0" i="0" u="none" strike="noStrike" cap="none" normalizeH="0" baseline="0" dirty="0" smtClean="0">
              <a:ln>
                <a:noFill/>
              </a:ln>
              <a:solidFill>
                <a:schemeClr val="tx1"/>
              </a:solidFill>
              <a:effectLst/>
              <a:latin typeface="Arial" pitchFamily="34" charset="0"/>
              <a:ea typeface="DejaVu Sans"/>
              <a:cs typeface="DejaVu Sans"/>
            </a:endParaRPr>
          </a:p>
        </p:txBody>
      </p:sp>
      <p:sp>
        <p:nvSpPr>
          <p:cNvPr id="29" name="TextBox 28"/>
          <p:cNvSpPr txBox="1"/>
          <p:nvPr/>
        </p:nvSpPr>
        <p:spPr>
          <a:xfrm>
            <a:off x="10079955" y="14382477"/>
            <a:ext cx="4680520" cy="5988434"/>
          </a:xfrm>
          <a:prstGeom prst="rect">
            <a:avLst/>
          </a:prstGeom>
          <a:noFill/>
        </p:spPr>
        <p:txBody>
          <a:bodyPr wrap="square" rtlCol="0">
            <a:spAutoFit/>
          </a:bodyPr>
          <a:lstStyle/>
          <a:p>
            <a:pPr marL="228600" indent="-228600" algn="just">
              <a:buFont typeface="+mj-lt"/>
              <a:buAutoNum type="arabicPeriod"/>
            </a:pPr>
            <a:endParaRPr lang="en-IN" sz="824" dirty="0" smtClean="0"/>
          </a:p>
          <a:p>
            <a:pPr marL="228600" lvl="0" indent="-228600" algn="just">
              <a:buFont typeface="+mj-lt"/>
              <a:buAutoNum type="arabicPeriod"/>
            </a:pPr>
            <a:r>
              <a:rPr lang="en-IN" sz="824" dirty="0" smtClean="0"/>
              <a:t>IITM Data Archival, 2016 &lt;http://www.tropmet.res.in/&gt;.</a:t>
            </a:r>
          </a:p>
          <a:p>
            <a:pPr marL="228600" lvl="0" indent="-228600" algn="just">
              <a:buFont typeface="+mj-lt"/>
              <a:buAutoNum type="arabicPeriod"/>
            </a:pPr>
            <a:r>
              <a:rPr lang="en-IN" sz="824" dirty="0" smtClean="0"/>
              <a:t>India Meteorological Department, IMD &lt; https://mausam.imd.gov.in/&gt;</a:t>
            </a:r>
          </a:p>
          <a:p>
            <a:pPr marL="228600" lvl="0" indent="-228600" algn="just">
              <a:buFont typeface="+mj-lt"/>
              <a:buAutoNum type="arabicPeriod"/>
            </a:pPr>
            <a:r>
              <a:rPr lang="en-IN" sz="824" dirty="0" smtClean="0"/>
              <a:t>Kennedy, JJ, </a:t>
            </a:r>
            <a:r>
              <a:rPr lang="en-IN" sz="824" dirty="0" err="1" smtClean="0"/>
              <a:t>Rayner</a:t>
            </a:r>
            <a:r>
              <a:rPr lang="en-IN" sz="824" dirty="0" smtClean="0"/>
              <a:t>, NA, Smith, RO, </a:t>
            </a:r>
            <a:r>
              <a:rPr lang="en-IN" sz="824" dirty="0" err="1" smtClean="0"/>
              <a:t>Saunby</a:t>
            </a:r>
            <a:r>
              <a:rPr lang="en-IN" sz="824" dirty="0" smtClean="0"/>
              <a:t>, M &amp; Parker, DE 2011b ‘Reassessing biases and other uncertainties in sea-surface temperature observations since 1850 part 1: measurement and sampling errors,’ Journal of Geophysical Research, vol.116, D14103.</a:t>
            </a:r>
          </a:p>
          <a:p>
            <a:pPr marL="228600" lvl="0" indent="-228600" algn="just">
              <a:buFont typeface="+mj-lt"/>
              <a:buAutoNum type="arabicPeriod"/>
            </a:pPr>
            <a:r>
              <a:rPr lang="en-IN" sz="824" dirty="0" smtClean="0"/>
              <a:t>Kennedy, JJ, </a:t>
            </a:r>
            <a:r>
              <a:rPr lang="en-IN" sz="824" dirty="0" err="1" smtClean="0"/>
              <a:t>Rayner</a:t>
            </a:r>
            <a:r>
              <a:rPr lang="en-IN" sz="824" dirty="0" smtClean="0"/>
              <a:t>, NA, Smith, RO, </a:t>
            </a:r>
            <a:r>
              <a:rPr lang="en-IN" sz="824" dirty="0" err="1" smtClean="0"/>
              <a:t>Saunby</a:t>
            </a:r>
            <a:r>
              <a:rPr lang="en-IN" sz="824" dirty="0" smtClean="0"/>
              <a:t>, M &amp; Parker, DE 2011c ‘Reassessing biases and other uncertainties in sea-surface temperature observations since 1850 part 2: biases and homogenisation,’ Journal of Geophysical Research, vol.116, D14104.</a:t>
            </a:r>
          </a:p>
          <a:p>
            <a:pPr marL="228600" lvl="0" indent="-228600" algn="just">
              <a:buFont typeface="+mj-lt"/>
              <a:buAutoNum type="arabicPeriod"/>
            </a:pPr>
            <a:r>
              <a:rPr lang="en-IN" sz="824" dirty="0" smtClean="0"/>
              <a:t>Cohen, J, </a:t>
            </a:r>
            <a:r>
              <a:rPr lang="en-IN" sz="824" dirty="0" err="1" smtClean="0"/>
              <a:t>Coumou</a:t>
            </a:r>
            <a:r>
              <a:rPr lang="en-IN" sz="824" dirty="0" smtClean="0"/>
              <a:t>, D, Hwang, J, Mackey, L, Orenstein, P, </a:t>
            </a:r>
            <a:r>
              <a:rPr lang="en-IN" sz="824" dirty="0" err="1" smtClean="0"/>
              <a:t>Totz</a:t>
            </a:r>
            <a:r>
              <a:rPr lang="en-IN" sz="824" dirty="0" smtClean="0"/>
              <a:t>, S &amp; </a:t>
            </a:r>
            <a:r>
              <a:rPr lang="en-IN" sz="824" dirty="0" err="1" smtClean="0"/>
              <a:t>Tziperman</a:t>
            </a:r>
            <a:r>
              <a:rPr lang="en-IN" sz="824" dirty="0" smtClean="0"/>
              <a:t>, E 2019 ‘S2S reboot: An argument for greater inclusion of machine learning in </a:t>
            </a:r>
            <a:r>
              <a:rPr lang="en-IN" sz="824" dirty="0" err="1" smtClean="0"/>
              <a:t>subseasonal</a:t>
            </a:r>
            <a:r>
              <a:rPr lang="en-IN" sz="824" dirty="0" smtClean="0"/>
              <a:t> to seasonal forecasts,’ Wiley Interdisciplinary Reviews: Climate Change, e00567, vol. 10, no. 2.</a:t>
            </a:r>
          </a:p>
          <a:p>
            <a:pPr marL="228600" lvl="0" indent="-228600" algn="just">
              <a:buFont typeface="+mj-lt"/>
              <a:buAutoNum type="arabicPeriod"/>
            </a:pPr>
            <a:r>
              <a:rPr lang="en-IN" sz="824" dirty="0" err="1" smtClean="0"/>
              <a:t>Chattopadhyay</a:t>
            </a:r>
            <a:r>
              <a:rPr lang="en-IN" sz="824" dirty="0" smtClean="0"/>
              <a:t>, M &amp; </a:t>
            </a:r>
            <a:r>
              <a:rPr lang="en-IN" sz="824" dirty="0" err="1" smtClean="0"/>
              <a:t>Chattopadhyay</a:t>
            </a:r>
            <a:r>
              <a:rPr lang="en-IN" sz="824" dirty="0" smtClean="0"/>
              <a:t>, S 2016 ‘Elucidating the role of topological pattern discovery and support vector machine in generating predictive models for Indian summer monsoon rainfall,’ Theoretical and Applied Climatology, vol. 126, no.1, pp. 93-104.</a:t>
            </a:r>
          </a:p>
          <a:p>
            <a:pPr marL="228600" lvl="0" indent="-228600" algn="just">
              <a:buFont typeface="+mj-lt"/>
              <a:buAutoNum type="arabicPeriod"/>
            </a:pPr>
            <a:r>
              <a:rPr lang="en-IN" sz="824" dirty="0" err="1" smtClean="0"/>
              <a:t>Sahai</a:t>
            </a:r>
            <a:r>
              <a:rPr lang="en-IN" sz="824" dirty="0" smtClean="0"/>
              <a:t>, AK, </a:t>
            </a:r>
            <a:r>
              <a:rPr lang="en-IN" sz="824" dirty="0" err="1" smtClean="0"/>
              <a:t>Soman</a:t>
            </a:r>
            <a:r>
              <a:rPr lang="en-IN" sz="824" dirty="0" smtClean="0"/>
              <a:t>,  MK &amp; </a:t>
            </a:r>
            <a:r>
              <a:rPr lang="en-IN" sz="824" dirty="0" err="1" smtClean="0"/>
              <a:t>Satyan</a:t>
            </a:r>
            <a:r>
              <a:rPr lang="en-IN" sz="824" dirty="0" smtClean="0"/>
              <a:t>, V 2000 ‘All India summer monsoon rainfall prediction using an artificial neural network,’ Climate Dynamics, vol. 16, pp. 291-302. </a:t>
            </a:r>
          </a:p>
          <a:p>
            <a:pPr marL="228600" lvl="0" indent="-228600" algn="just">
              <a:buFont typeface="+mj-lt"/>
              <a:buAutoNum type="arabicPeriod"/>
            </a:pPr>
            <a:r>
              <a:rPr lang="en-IN" sz="824" dirty="0" smtClean="0"/>
              <a:t>Singh, P &amp; Borah, B 2013 ‘Indian summer monsoon rainfall prediction using artificial neural network,’ Stochastic Environmental Research and Risk Assessment, vol. 27, pp. 1585-1599.</a:t>
            </a:r>
          </a:p>
          <a:p>
            <a:pPr marL="228600" lvl="0" indent="-228600" algn="just">
              <a:buFont typeface="+mj-lt"/>
              <a:buAutoNum type="arabicPeriod"/>
            </a:pPr>
            <a:r>
              <a:rPr lang="en-IN" sz="824" dirty="0" smtClean="0"/>
              <a:t>Dash, Y, </a:t>
            </a:r>
            <a:r>
              <a:rPr lang="en-IN" sz="824" dirty="0" err="1" smtClean="0"/>
              <a:t>Mishra</a:t>
            </a:r>
            <a:r>
              <a:rPr lang="en-IN" sz="824" dirty="0" smtClean="0"/>
              <a:t>, SK, </a:t>
            </a:r>
            <a:r>
              <a:rPr lang="en-IN" sz="824" dirty="0" err="1" smtClean="0"/>
              <a:t>Sahany</a:t>
            </a:r>
            <a:r>
              <a:rPr lang="en-IN" sz="824" dirty="0" smtClean="0"/>
              <a:t> S &amp; </a:t>
            </a:r>
            <a:r>
              <a:rPr lang="en-IN" sz="824" dirty="0" err="1" smtClean="0"/>
              <a:t>Panigrahi</a:t>
            </a:r>
            <a:r>
              <a:rPr lang="en-IN" sz="824" dirty="0" smtClean="0"/>
              <a:t>, BK 2018 ‘Indian Summer Monsoon Rainfall Prediction: A Comparison of Iterative and Non-Iterative Approaches,’ Applied Soft Computing, ASOC-4445, pp. 1-13.</a:t>
            </a:r>
          </a:p>
          <a:p>
            <a:pPr marL="228600" lvl="0" indent="-228600" algn="just">
              <a:buFont typeface="+mj-lt"/>
              <a:buAutoNum type="arabicPeriod"/>
            </a:pPr>
            <a:r>
              <a:rPr lang="en-IN" sz="824" dirty="0" smtClean="0"/>
              <a:t>Dash, Y, </a:t>
            </a:r>
            <a:r>
              <a:rPr lang="en-IN" sz="824" dirty="0" err="1" smtClean="0"/>
              <a:t>Mishra</a:t>
            </a:r>
            <a:r>
              <a:rPr lang="en-IN" sz="824" dirty="0" smtClean="0"/>
              <a:t>, SK &amp; </a:t>
            </a:r>
            <a:r>
              <a:rPr lang="en-IN" sz="824" dirty="0" err="1" smtClean="0"/>
              <a:t>Panigrahi</a:t>
            </a:r>
            <a:r>
              <a:rPr lang="en-IN" sz="824" dirty="0" smtClean="0"/>
              <a:t>, BK 2017 ‘NEMR predictability assessment over Indian peninsula using ELM,’ Proceedings of the 7th International Workshop on Climate Informatics: CI 2017, September 20-23, NCAR Technical Note NCAR/TN-536+PROC, pp.77-80.</a:t>
            </a:r>
          </a:p>
          <a:p>
            <a:pPr marL="228600" lvl="0" indent="-228600" algn="just">
              <a:buFont typeface="+mj-lt"/>
              <a:buAutoNum type="arabicPeriod"/>
            </a:pPr>
            <a:r>
              <a:rPr lang="en-IN" sz="824" dirty="0" smtClean="0"/>
              <a:t>Dash, Y, </a:t>
            </a:r>
            <a:r>
              <a:rPr lang="en-IN" sz="824" dirty="0" err="1" smtClean="0"/>
              <a:t>Mishra</a:t>
            </a:r>
            <a:r>
              <a:rPr lang="en-IN" sz="824" dirty="0" smtClean="0"/>
              <a:t>, SK &amp; </a:t>
            </a:r>
            <a:r>
              <a:rPr lang="en-IN" sz="824" dirty="0" err="1" smtClean="0"/>
              <a:t>Panigrahi</a:t>
            </a:r>
            <a:r>
              <a:rPr lang="en-IN" sz="824" dirty="0" smtClean="0"/>
              <a:t>, BK 2017a ‘Rainfall prediction of a maritime state (Kerala), India using SLFN and ELM techniques,’ 2017 International Conference on Intelligent Computing, Instrumentation and Control Technologies (ICICICT), Kerala, India, pp. 1714-1718.</a:t>
            </a:r>
          </a:p>
          <a:p>
            <a:pPr marL="228600" lvl="0" indent="-228600" algn="just">
              <a:buFont typeface="+mj-lt"/>
              <a:buAutoNum type="arabicPeriod"/>
            </a:pPr>
            <a:r>
              <a:rPr lang="en-IN" sz="824" dirty="0" smtClean="0"/>
              <a:t>Dash, Y, </a:t>
            </a:r>
            <a:r>
              <a:rPr lang="en-IN" sz="824" dirty="0" err="1" smtClean="0"/>
              <a:t>Mishra</a:t>
            </a:r>
            <a:r>
              <a:rPr lang="en-IN" sz="824" dirty="0" smtClean="0"/>
              <a:t>, SK &amp; </a:t>
            </a:r>
            <a:r>
              <a:rPr lang="en-IN" sz="824" dirty="0" err="1" smtClean="0"/>
              <a:t>Panigrahi</a:t>
            </a:r>
            <a:r>
              <a:rPr lang="en-IN" sz="824" dirty="0" smtClean="0"/>
              <a:t>, BK 2018b ‘Rainfall Prediction for Kerala state of India using artificial intelligence approaches,’ Computers &amp; Electrical Engineering, vol. 70, pp. 66-73.</a:t>
            </a:r>
          </a:p>
          <a:p>
            <a:pPr marL="228600" lvl="0" indent="-228600" algn="just">
              <a:buFont typeface="+mj-lt"/>
              <a:buAutoNum type="arabicPeriod"/>
            </a:pPr>
            <a:r>
              <a:rPr lang="en-IN" sz="824" dirty="0" smtClean="0"/>
              <a:t>Dash, Y, </a:t>
            </a:r>
            <a:r>
              <a:rPr lang="en-IN" sz="824" dirty="0" err="1" smtClean="0"/>
              <a:t>Mishra</a:t>
            </a:r>
            <a:r>
              <a:rPr lang="en-IN" sz="824" dirty="0" smtClean="0"/>
              <a:t>, SK &amp; </a:t>
            </a:r>
            <a:r>
              <a:rPr lang="en-IN" sz="824" dirty="0" err="1" smtClean="0"/>
              <a:t>Panigrahi</a:t>
            </a:r>
            <a:r>
              <a:rPr lang="en-IN" sz="824" dirty="0" smtClean="0"/>
              <a:t>, BK 2018c ‘Predictability assessment of northeast monsoon rainfall in India using sea surface temperature anomaly through statistical and machine learning techniques,’ </a:t>
            </a:r>
            <a:r>
              <a:rPr lang="en-IN" sz="824" dirty="0" err="1" smtClean="0"/>
              <a:t>Environmetrics</a:t>
            </a:r>
            <a:r>
              <a:rPr lang="en-IN" sz="824" dirty="0" smtClean="0"/>
              <a:t>, e2533, pp. 1-10.</a:t>
            </a:r>
          </a:p>
          <a:p>
            <a:pPr marL="228600" lvl="0" indent="-228600" algn="just">
              <a:buFont typeface="+mj-lt"/>
              <a:buAutoNum type="arabicPeriod"/>
            </a:pPr>
            <a:r>
              <a:rPr lang="en-IN" sz="824" dirty="0" smtClean="0"/>
              <a:t>Dash, Y, </a:t>
            </a:r>
            <a:r>
              <a:rPr lang="en-IN" sz="824" dirty="0" err="1" smtClean="0"/>
              <a:t>Mishra</a:t>
            </a:r>
            <a:r>
              <a:rPr lang="en-IN" sz="824" dirty="0" smtClean="0"/>
              <a:t>, SK &amp; </a:t>
            </a:r>
            <a:r>
              <a:rPr lang="en-IN" sz="824" dirty="0" err="1" smtClean="0"/>
              <a:t>Panigrahi</a:t>
            </a:r>
            <a:r>
              <a:rPr lang="en-IN" sz="824" dirty="0" smtClean="0"/>
              <a:t>, BK 2019 ‘Neural Network Based Approaches for Prediction of the Indian Summer Monsoon Rainfall,’ 2019 2nd International Conference on Intelligent Computing, Instrumentation and Control Technologies (ICICICT), Kerala, India, pp. 550-554.</a:t>
            </a:r>
          </a:p>
          <a:p>
            <a:pPr marL="228600" lvl="0" indent="-228600" algn="just">
              <a:buFont typeface="+mj-lt"/>
              <a:buAutoNum type="arabicPeriod"/>
            </a:pPr>
            <a:r>
              <a:rPr lang="en-IN" sz="824" dirty="0" smtClean="0"/>
              <a:t>Dash, Y, </a:t>
            </a:r>
            <a:r>
              <a:rPr lang="en-IN" sz="824" dirty="0" err="1" smtClean="0"/>
              <a:t>Mishra</a:t>
            </a:r>
            <a:r>
              <a:rPr lang="en-IN" sz="824" dirty="0" smtClean="0"/>
              <a:t>, SK &amp; </a:t>
            </a:r>
            <a:r>
              <a:rPr lang="en-IN" sz="824" dirty="0" err="1" smtClean="0"/>
              <a:t>Panigrahi</a:t>
            </a:r>
            <a:r>
              <a:rPr lang="en-IN" sz="824" dirty="0" smtClean="0"/>
              <a:t>, BK 2019a ‘Prediction of Southwest Monsoon Rainfall for Kerala, India using ε-SVR Model,’ 2019 2nd International Conference on Intelligent Computing, Instrumentation and Control Technologies (ICICICT), Kerala, India, pp. 746-748</a:t>
            </a:r>
            <a:endParaRPr lang="en-IN" sz="824" dirty="0"/>
          </a:p>
        </p:txBody>
      </p:sp>
      <p:sp>
        <p:nvSpPr>
          <p:cNvPr id="30" name="Rectangle 29"/>
          <p:cNvSpPr/>
          <p:nvPr/>
        </p:nvSpPr>
        <p:spPr>
          <a:xfrm>
            <a:off x="430883" y="11790189"/>
            <a:ext cx="4608512" cy="7478970"/>
          </a:xfrm>
          <a:prstGeom prst="rect">
            <a:avLst/>
          </a:prstGeom>
        </p:spPr>
        <p:txBody>
          <a:bodyPr wrap="square">
            <a:spAutoFit/>
          </a:bodyPr>
          <a:lstStyle/>
          <a:p>
            <a:pPr lvl="0" algn="just"/>
            <a:r>
              <a:rPr lang="en-US" sz="2000" b="1" i="1" dirty="0" smtClean="0"/>
              <a:t>Data</a:t>
            </a:r>
            <a:r>
              <a:rPr lang="en-US" sz="2000" dirty="0"/>
              <a:t>: The key motivation to construct a </a:t>
            </a:r>
            <a:r>
              <a:rPr lang="en-US" sz="2000" dirty="0" smtClean="0"/>
              <a:t>ML model </a:t>
            </a:r>
            <a:r>
              <a:rPr lang="en-US" sz="2000" dirty="0"/>
              <a:t>is the availability of huge climate data. </a:t>
            </a:r>
            <a:r>
              <a:rPr lang="en-US" sz="2000" dirty="0" smtClean="0"/>
              <a:t>Several climate datasets are available comprising of time series data, predictor data, climate model data, etc. For </a:t>
            </a:r>
            <a:r>
              <a:rPr lang="en-US" sz="2000" dirty="0"/>
              <a:t>instance, </a:t>
            </a:r>
            <a:r>
              <a:rPr lang="en-US" sz="2000" dirty="0" smtClean="0"/>
              <a:t>the </a:t>
            </a:r>
            <a:r>
              <a:rPr lang="en-US" sz="2000" dirty="0"/>
              <a:t>Indian summer monsoon rainfall </a:t>
            </a:r>
            <a:r>
              <a:rPr lang="en-US" sz="2000" dirty="0" smtClean="0"/>
              <a:t>(ISMR) data is available </a:t>
            </a:r>
            <a:r>
              <a:rPr lang="en-US" sz="2000" dirty="0"/>
              <a:t>at </a:t>
            </a:r>
            <a:r>
              <a:rPr lang="en-US" sz="2000" dirty="0" smtClean="0"/>
              <a:t>the </a:t>
            </a:r>
            <a:r>
              <a:rPr lang="en-US" sz="2000" dirty="0"/>
              <a:t>Indian Meteorological Department (IMD) and the Indian Institute of Tropical </a:t>
            </a:r>
            <a:r>
              <a:rPr lang="en-US" sz="2000" dirty="0" smtClean="0"/>
              <a:t>Meteorology (IITM), </a:t>
            </a:r>
            <a:r>
              <a:rPr lang="en-US" sz="2000" dirty="0" err="1"/>
              <a:t>Pune</a:t>
            </a:r>
            <a:r>
              <a:rPr lang="en-US" sz="2000" dirty="0"/>
              <a:t> [1-2]. Similarly, the predictor Sea Surface </a:t>
            </a:r>
            <a:r>
              <a:rPr lang="en-US" sz="2000" dirty="0" smtClean="0"/>
              <a:t>Temperature (SST) </a:t>
            </a:r>
            <a:r>
              <a:rPr lang="en-US" sz="2000" dirty="0"/>
              <a:t>data is available at the Hadley Centre SST data set (HadSST3) [3-4]. Based upon the requirement, researchers can use the datasets of their choice for research and analysis purposes.</a:t>
            </a:r>
            <a:endParaRPr lang="en-IN" sz="2000" dirty="0"/>
          </a:p>
          <a:p>
            <a:pPr lvl="0" algn="just"/>
            <a:r>
              <a:rPr lang="en-US" sz="2000" b="1" i="1" dirty="0" smtClean="0"/>
              <a:t>Data pre-processing</a:t>
            </a:r>
            <a:r>
              <a:rPr lang="en-US" sz="2000" dirty="0" smtClean="0"/>
              <a:t>: It is an important step after collecting the raw data before the application of ML models e.g. data normalization. Then, the data is divided into training and testing phases.</a:t>
            </a:r>
            <a:endParaRPr lang="en-IN" sz="2000" dirty="0">
              <a:latin typeface="+mn-lt"/>
              <a:ea typeface="+mn-ea"/>
              <a:cs typeface="+mn-cs"/>
            </a:endParaRPr>
          </a:p>
        </p:txBody>
      </p:sp>
      <p:grpSp>
        <p:nvGrpSpPr>
          <p:cNvPr id="2076" name="Group 28"/>
          <p:cNvGrpSpPr>
            <a:grpSpLocks/>
          </p:cNvGrpSpPr>
          <p:nvPr/>
        </p:nvGrpSpPr>
        <p:grpSpPr bwMode="auto">
          <a:xfrm>
            <a:off x="5327427" y="7757741"/>
            <a:ext cx="4536504" cy="2376264"/>
            <a:chOff x="1415" y="11494"/>
            <a:chExt cx="8900" cy="4159"/>
          </a:xfrm>
        </p:grpSpPr>
        <p:grpSp>
          <p:nvGrpSpPr>
            <p:cNvPr id="2077" name="Group 29"/>
            <p:cNvGrpSpPr>
              <a:grpSpLocks/>
            </p:cNvGrpSpPr>
            <p:nvPr/>
          </p:nvGrpSpPr>
          <p:grpSpPr bwMode="auto">
            <a:xfrm>
              <a:off x="1415" y="11882"/>
              <a:ext cx="2119" cy="1752"/>
              <a:chOff x="1470" y="12009"/>
              <a:chExt cx="1923" cy="1464"/>
            </a:xfrm>
          </p:grpSpPr>
          <p:sp>
            <p:nvSpPr>
              <p:cNvPr id="2078" name="AutoShape 30"/>
              <p:cNvSpPr>
                <a:spLocks noChangeArrowheads="1"/>
              </p:cNvSpPr>
              <p:nvPr/>
            </p:nvSpPr>
            <p:spPr bwMode="auto">
              <a:xfrm>
                <a:off x="1602" y="12009"/>
                <a:ext cx="1791" cy="1361"/>
              </a:xfrm>
              <a:prstGeom prst="flowChartMultidocumen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N" sz="600"/>
              </a:p>
            </p:txBody>
          </p:sp>
          <p:sp>
            <p:nvSpPr>
              <p:cNvPr id="2079" name="Rectangle 31"/>
              <p:cNvSpPr>
                <a:spLocks noChangeArrowheads="1"/>
              </p:cNvSpPr>
              <p:nvPr/>
            </p:nvSpPr>
            <p:spPr bwMode="auto">
              <a:xfrm>
                <a:off x="1470" y="12210"/>
                <a:ext cx="1587" cy="1263"/>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000" b="1" i="0" u="none" strike="noStrike" cap="none" normalizeH="0" baseline="0" dirty="0" smtClean="0">
                    <a:ln>
                      <a:noFill/>
                    </a:ln>
                    <a:solidFill>
                      <a:srgbClr val="002060"/>
                    </a:solidFill>
                    <a:effectLst/>
                    <a:latin typeface="Arial" pitchFamily="34" charset="0"/>
                    <a:ea typeface="Arial" pitchFamily="34" charset="0"/>
                    <a:cs typeface="Arial" pitchFamily="34" charset="0"/>
                  </a:rPr>
                  <a:t>Past Monsoon Rainfall Data for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IN" sz="1000" b="1" i="0" u="none" strike="noStrike" cap="none" normalizeH="0" baseline="0" dirty="0" smtClean="0">
                    <a:ln>
                      <a:noFill/>
                    </a:ln>
                    <a:solidFill>
                      <a:srgbClr val="002060"/>
                    </a:solidFill>
                    <a:effectLst/>
                    <a:latin typeface="Arial" pitchFamily="34" charset="0"/>
                    <a:ea typeface="Arial" pitchFamily="34" charset="0"/>
                    <a:cs typeface="Arial" pitchFamily="34" charset="0"/>
                  </a:rPr>
                  <a:t>Training</a:t>
                </a:r>
                <a:endParaRPr kumimoji="0" lang="en-US" sz="1000" b="0" i="0" u="none" strike="noStrike" cap="none" normalizeH="0" baseline="0" dirty="0" smtClean="0">
                  <a:ln>
                    <a:noFill/>
                  </a:ln>
                  <a:solidFill>
                    <a:schemeClr val="tx1"/>
                  </a:solidFill>
                  <a:effectLst/>
                  <a:latin typeface="Arial" pitchFamily="34" charset="0"/>
                  <a:ea typeface="DejaVu Sans"/>
                  <a:cs typeface="Arial" pitchFamily="34" charset="0"/>
                </a:endParaRPr>
              </a:p>
            </p:txBody>
          </p:sp>
        </p:grpSp>
        <p:sp>
          <p:nvSpPr>
            <p:cNvPr id="2080" name="AutoShape 32"/>
            <p:cNvSpPr>
              <a:spLocks noChangeArrowheads="1"/>
            </p:cNvSpPr>
            <p:nvPr/>
          </p:nvSpPr>
          <p:spPr bwMode="auto">
            <a:xfrm>
              <a:off x="3432" y="12254"/>
              <a:ext cx="1193" cy="373"/>
            </a:xfrm>
            <a:prstGeom prst="rightArrow">
              <a:avLst>
                <a:gd name="adj1" fmla="val 50000"/>
                <a:gd name="adj2" fmla="val 90748"/>
              </a:avLst>
            </a:prstGeom>
            <a:solidFill>
              <a:srgbClr val="002060"/>
            </a:solidFill>
            <a:ln w="28575">
              <a:solidFill>
                <a:srgbClr val="000000"/>
              </a:solidFill>
              <a:miter lim="800000"/>
              <a:headEnd/>
              <a:tailEnd/>
            </a:ln>
            <a:effectLst>
              <a:outerShdw dist="28398" dir="3806097" algn="ctr" rotWithShape="0">
                <a:srgbClr val="622423"/>
              </a:outerShdw>
            </a:effectLst>
          </p:spPr>
          <p:txBody>
            <a:bodyPr vert="horz" wrap="square" lIns="91440" tIns="45720" rIns="91440" bIns="45720" numCol="1" anchor="t" anchorCtr="0" compatLnSpc="1">
              <a:prstTxWarp prst="textNoShape">
                <a:avLst/>
              </a:prstTxWarp>
            </a:bodyPr>
            <a:lstStyle/>
            <a:p>
              <a:endParaRPr lang="en-IN" sz="600"/>
            </a:p>
          </p:txBody>
        </p:sp>
        <p:grpSp>
          <p:nvGrpSpPr>
            <p:cNvPr id="2081" name="Group 33"/>
            <p:cNvGrpSpPr>
              <a:grpSpLocks/>
            </p:cNvGrpSpPr>
            <p:nvPr/>
          </p:nvGrpSpPr>
          <p:grpSpPr bwMode="auto">
            <a:xfrm>
              <a:off x="7835" y="11494"/>
              <a:ext cx="2334" cy="1638"/>
              <a:chOff x="4825" y="11683"/>
              <a:chExt cx="2334" cy="1518"/>
            </a:xfrm>
          </p:grpSpPr>
          <p:sp>
            <p:nvSpPr>
              <p:cNvPr id="2082" name="Oval 34"/>
              <p:cNvSpPr>
                <a:spLocks noChangeArrowheads="1"/>
              </p:cNvSpPr>
              <p:nvPr/>
            </p:nvSpPr>
            <p:spPr bwMode="auto">
              <a:xfrm>
                <a:off x="4825" y="11683"/>
                <a:ext cx="2334" cy="1518"/>
              </a:xfrm>
              <a:prstGeom prst="ellipse">
                <a:avLst/>
              </a:prstGeom>
              <a:solidFill>
                <a:srgbClr val="FF0000"/>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600"/>
              </a:p>
            </p:txBody>
          </p:sp>
          <p:sp>
            <p:nvSpPr>
              <p:cNvPr id="2083" name="Oval 35"/>
              <p:cNvSpPr>
                <a:spLocks noChangeArrowheads="1"/>
              </p:cNvSpPr>
              <p:nvPr/>
            </p:nvSpPr>
            <p:spPr bwMode="auto">
              <a:xfrm>
                <a:off x="4907" y="11884"/>
                <a:ext cx="2188" cy="1083"/>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1000" b="1" i="0" u="none" strike="noStrike" cap="none" normalizeH="0" baseline="0" dirty="0" smtClean="0">
                    <a:ln>
                      <a:noFill/>
                    </a:ln>
                    <a:solidFill>
                      <a:schemeClr val="tx1"/>
                    </a:solidFill>
                    <a:effectLst/>
                    <a:latin typeface="Arial" pitchFamily="34" charset="0"/>
                    <a:ea typeface="Arial" pitchFamily="34" charset="0"/>
                    <a:cs typeface="Arial" pitchFamily="34" charset="0"/>
                  </a:rPr>
                  <a:t>Machine Learning Models</a:t>
                </a:r>
                <a:endParaRPr kumimoji="0" lang="en-US" sz="1000" b="0" i="0" u="none" strike="noStrike" cap="none" normalizeH="0" baseline="0" dirty="0" smtClean="0">
                  <a:ln>
                    <a:noFill/>
                  </a:ln>
                  <a:solidFill>
                    <a:schemeClr val="tx1"/>
                  </a:solidFill>
                  <a:effectLst/>
                  <a:latin typeface="Arial" pitchFamily="34" charset="0"/>
                  <a:ea typeface="DejaVu Sans"/>
                  <a:cs typeface="Arial" pitchFamily="34" charset="0"/>
                </a:endParaRPr>
              </a:p>
            </p:txBody>
          </p:sp>
        </p:grpSp>
        <p:sp>
          <p:nvSpPr>
            <p:cNvPr id="2084" name="AutoShape 36"/>
            <p:cNvSpPr>
              <a:spLocks noChangeArrowheads="1"/>
            </p:cNvSpPr>
            <p:nvPr/>
          </p:nvSpPr>
          <p:spPr bwMode="auto">
            <a:xfrm>
              <a:off x="6946" y="12128"/>
              <a:ext cx="889" cy="373"/>
            </a:xfrm>
            <a:prstGeom prst="rightArrow">
              <a:avLst>
                <a:gd name="adj1" fmla="val 50000"/>
                <a:gd name="adj2" fmla="val 77512"/>
              </a:avLst>
            </a:prstGeom>
            <a:solidFill>
              <a:srgbClr val="002060"/>
            </a:solidFill>
            <a:ln w="28575">
              <a:solidFill>
                <a:srgbClr val="000000"/>
              </a:solidFill>
              <a:miter lim="800000"/>
              <a:headEnd/>
              <a:tailEnd/>
            </a:ln>
            <a:effectLst>
              <a:outerShdw dist="28398" dir="3806097" algn="ctr" rotWithShape="0">
                <a:srgbClr val="622423"/>
              </a:outerShdw>
            </a:effectLst>
          </p:spPr>
          <p:txBody>
            <a:bodyPr vert="horz" wrap="square" lIns="91440" tIns="45720" rIns="91440" bIns="45720" numCol="1" anchor="t" anchorCtr="0" compatLnSpc="1">
              <a:prstTxWarp prst="textNoShape">
                <a:avLst/>
              </a:prstTxWarp>
            </a:bodyPr>
            <a:lstStyle/>
            <a:p>
              <a:endParaRPr lang="en-IN" sz="600"/>
            </a:p>
          </p:txBody>
        </p:sp>
        <p:grpSp>
          <p:nvGrpSpPr>
            <p:cNvPr id="2085" name="Group 37"/>
            <p:cNvGrpSpPr>
              <a:grpSpLocks/>
            </p:cNvGrpSpPr>
            <p:nvPr/>
          </p:nvGrpSpPr>
          <p:grpSpPr bwMode="auto">
            <a:xfrm>
              <a:off x="8379" y="14125"/>
              <a:ext cx="1936" cy="1277"/>
              <a:chOff x="8911" y="11762"/>
              <a:chExt cx="1936" cy="1198"/>
            </a:xfrm>
          </p:grpSpPr>
          <p:sp>
            <p:nvSpPr>
              <p:cNvPr id="2086" name="AutoShape 38"/>
              <p:cNvSpPr>
                <a:spLocks noChangeArrowheads="1"/>
              </p:cNvSpPr>
              <p:nvPr/>
            </p:nvSpPr>
            <p:spPr bwMode="auto">
              <a:xfrm>
                <a:off x="8911" y="11762"/>
                <a:ext cx="1936" cy="1198"/>
              </a:xfrm>
              <a:prstGeom prst="roundRect">
                <a:avLst>
                  <a:gd name="adj" fmla="val 16667"/>
                </a:avLst>
              </a:prstGeom>
              <a:solidFill>
                <a:srgbClr val="0070C0"/>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600"/>
              </a:p>
            </p:txBody>
          </p:sp>
          <p:sp>
            <p:nvSpPr>
              <p:cNvPr id="2087" name="AutoShape 39"/>
              <p:cNvSpPr>
                <a:spLocks noChangeArrowheads="1"/>
              </p:cNvSpPr>
              <p:nvPr/>
            </p:nvSpPr>
            <p:spPr bwMode="auto">
              <a:xfrm>
                <a:off x="9010" y="11981"/>
                <a:ext cx="1695" cy="762"/>
              </a:xfrm>
              <a:prstGeom prst="roundRect">
                <a:avLst>
                  <a:gd name="adj" fmla="val 16667"/>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1000" b="1" i="0" u="none" strike="noStrike" cap="none" normalizeH="0" baseline="0" dirty="0" smtClean="0">
                    <a:ln>
                      <a:noFill/>
                    </a:ln>
                    <a:solidFill>
                      <a:schemeClr val="tx1"/>
                    </a:solidFill>
                    <a:effectLst/>
                    <a:latin typeface="Arial" pitchFamily="34" charset="0"/>
                    <a:ea typeface="Arial" pitchFamily="34" charset="0"/>
                    <a:cs typeface="Arial" pitchFamily="34" charset="0"/>
                  </a:rPr>
                  <a:t>Predictive Model</a:t>
                </a:r>
                <a:endParaRPr kumimoji="0" lang="en-US" sz="1000" b="0" i="0" u="none" strike="noStrike" cap="none" normalizeH="0" baseline="0" dirty="0" smtClean="0">
                  <a:ln>
                    <a:noFill/>
                  </a:ln>
                  <a:solidFill>
                    <a:schemeClr val="tx1"/>
                  </a:solidFill>
                  <a:effectLst/>
                  <a:latin typeface="Arial" pitchFamily="34" charset="0"/>
                  <a:ea typeface="DejaVu Sans"/>
                  <a:cs typeface="Arial" pitchFamily="34" charset="0"/>
                </a:endParaRPr>
              </a:p>
            </p:txBody>
          </p:sp>
        </p:grpSp>
        <p:grpSp>
          <p:nvGrpSpPr>
            <p:cNvPr id="2088" name="Group 40"/>
            <p:cNvGrpSpPr>
              <a:grpSpLocks/>
            </p:cNvGrpSpPr>
            <p:nvPr/>
          </p:nvGrpSpPr>
          <p:grpSpPr bwMode="auto">
            <a:xfrm>
              <a:off x="5063" y="13887"/>
              <a:ext cx="2481" cy="1560"/>
              <a:chOff x="1507" y="11799"/>
              <a:chExt cx="2250" cy="1302"/>
            </a:xfrm>
          </p:grpSpPr>
          <p:sp>
            <p:nvSpPr>
              <p:cNvPr id="2089" name="AutoShape 41"/>
              <p:cNvSpPr>
                <a:spLocks noChangeArrowheads="1"/>
              </p:cNvSpPr>
              <p:nvPr/>
            </p:nvSpPr>
            <p:spPr bwMode="auto">
              <a:xfrm>
                <a:off x="1914" y="11799"/>
                <a:ext cx="1843" cy="1158"/>
              </a:xfrm>
              <a:prstGeom prst="flowChartMultidocumen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N" sz="600"/>
              </a:p>
            </p:txBody>
          </p:sp>
          <p:sp>
            <p:nvSpPr>
              <p:cNvPr id="2090" name="Rectangle 42"/>
              <p:cNvSpPr>
                <a:spLocks noChangeArrowheads="1"/>
              </p:cNvSpPr>
              <p:nvPr/>
            </p:nvSpPr>
            <p:spPr bwMode="auto">
              <a:xfrm>
                <a:off x="1507" y="12112"/>
                <a:ext cx="1985" cy="989"/>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000" b="1" i="0" u="none" strike="noStrike" cap="none" normalizeH="0" baseline="0" dirty="0" smtClean="0">
                    <a:ln>
                      <a:noFill/>
                    </a:ln>
                    <a:solidFill>
                      <a:srgbClr val="002060"/>
                    </a:solidFill>
                    <a:effectLst/>
                    <a:latin typeface="Arial" pitchFamily="34" charset="0"/>
                    <a:ea typeface="Arial" pitchFamily="34" charset="0"/>
                    <a:cs typeface="Arial" pitchFamily="34" charset="0"/>
                  </a:rPr>
                  <a:t>New Monsoon Rainfall Data for Testing</a:t>
                </a:r>
                <a:endParaRPr kumimoji="0" lang="en-US" sz="1000" b="0" i="0" u="none" strike="noStrike" cap="none" normalizeH="0" baseline="0" dirty="0" smtClean="0">
                  <a:ln>
                    <a:noFill/>
                  </a:ln>
                  <a:solidFill>
                    <a:schemeClr val="tx1"/>
                  </a:solidFill>
                  <a:effectLst/>
                  <a:latin typeface="Arial" pitchFamily="34" charset="0"/>
                  <a:ea typeface="DejaVu Sans"/>
                  <a:cs typeface="Arial" pitchFamily="34" charset="0"/>
                </a:endParaRPr>
              </a:p>
            </p:txBody>
          </p:sp>
        </p:grpSp>
        <p:sp>
          <p:nvSpPr>
            <p:cNvPr id="2091" name="AutoShape 43"/>
            <p:cNvSpPr>
              <a:spLocks noChangeArrowheads="1"/>
            </p:cNvSpPr>
            <p:nvPr/>
          </p:nvSpPr>
          <p:spPr bwMode="auto">
            <a:xfrm rot="5400000">
              <a:off x="8712" y="13385"/>
              <a:ext cx="913" cy="408"/>
            </a:xfrm>
            <a:prstGeom prst="rightArrow">
              <a:avLst>
                <a:gd name="adj1" fmla="val 50000"/>
                <a:gd name="adj2" fmla="val 55944"/>
              </a:avLst>
            </a:prstGeom>
            <a:solidFill>
              <a:srgbClr val="002060"/>
            </a:solidFill>
            <a:ln w="28575">
              <a:solidFill>
                <a:srgbClr val="000000"/>
              </a:solidFill>
              <a:miter lim="800000"/>
              <a:headEnd/>
              <a:tailEnd/>
            </a:ln>
            <a:effectLst>
              <a:outerShdw dist="28398" dir="3806097" algn="ctr" rotWithShape="0">
                <a:srgbClr val="622423"/>
              </a:outerShdw>
            </a:effectLst>
          </p:spPr>
          <p:txBody>
            <a:bodyPr vert="horz" wrap="square" lIns="91440" tIns="45720" rIns="91440" bIns="45720" numCol="1" anchor="t" anchorCtr="0" compatLnSpc="1">
              <a:prstTxWarp prst="textNoShape">
                <a:avLst/>
              </a:prstTxWarp>
            </a:bodyPr>
            <a:lstStyle/>
            <a:p>
              <a:endParaRPr lang="en-IN" sz="600"/>
            </a:p>
          </p:txBody>
        </p:sp>
        <p:sp>
          <p:nvSpPr>
            <p:cNvPr id="2092" name="AutoShape 44"/>
            <p:cNvSpPr>
              <a:spLocks noChangeArrowheads="1"/>
            </p:cNvSpPr>
            <p:nvPr/>
          </p:nvSpPr>
          <p:spPr bwMode="auto">
            <a:xfrm rot="10800000">
              <a:off x="3795" y="14721"/>
              <a:ext cx="976" cy="427"/>
            </a:xfrm>
            <a:prstGeom prst="rightArrow">
              <a:avLst>
                <a:gd name="adj1" fmla="val 50000"/>
                <a:gd name="adj2" fmla="val 80821"/>
              </a:avLst>
            </a:prstGeom>
            <a:solidFill>
              <a:srgbClr val="002060"/>
            </a:solidFill>
            <a:ln w="28575">
              <a:solidFill>
                <a:srgbClr val="000000"/>
              </a:solidFill>
              <a:miter lim="800000"/>
              <a:headEnd/>
              <a:tailEnd/>
            </a:ln>
            <a:effectLst>
              <a:outerShdw dist="28398" dir="3806097" algn="ctr" rotWithShape="0">
                <a:srgbClr val="622423"/>
              </a:outerShdw>
            </a:effectLst>
          </p:spPr>
          <p:txBody>
            <a:bodyPr vert="horz" wrap="square" lIns="91440" tIns="45720" rIns="91440" bIns="45720" numCol="1" anchor="t" anchorCtr="0" compatLnSpc="1">
              <a:prstTxWarp prst="textNoShape">
                <a:avLst/>
              </a:prstTxWarp>
            </a:bodyPr>
            <a:lstStyle/>
            <a:p>
              <a:endParaRPr lang="en-IN" sz="600"/>
            </a:p>
          </p:txBody>
        </p:sp>
        <p:grpSp>
          <p:nvGrpSpPr>
            <p:cNvPr id="2093" name="Group 45"/>
            <p:cNvGrpSpPr>
              <a:grpSpLocks/>
            </p:cNvGrpSpPr>
            <p:nvPr/>
          </p:nvGrpSpPr>
          <p:grpSpPr bwMode="auto">
            <a:xfrm>
              <a:off x="1556" y="14251"/>
              <a:ext cx="2193" cy="1402"/>
              <a:chOff x="5042" y="14181"/>
              <a:chExt cx="2193" cy="1402"/>
            </a:xfrm>
          </p:grpSpPr>
          <p:sp>
            <p:nvSpPr>
              <p:cNvPr id="2094" name="AutoShape 46"/>
              <p:cNvSpPr>
                <a:spLocks noChangeArrowheads="1"/>
              </p:cNvSpPr>
              <p:nvPr/>
            </p:nvSpPr>
            <p:spPr bwMode="auto">
              <a:xfrm>
                <a:off x="5042" y="14181"/>
                <a:ext cx="2193" cy="1402"/>
              </a:xfrm>
              <a:prstGeom prst="roundRect">
                <a:avLst>
                  <a:gd name="adj" fmla="val 16667"/>
                </a:avLst>
              </a:prstGeom>
              <a:solidFill>
                <a:srgbClr val="00B050"/>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600"/>
              </a:p>
            </p:txBody>
          </p:sp>
          <p:sp>
            <p:nvSpPr>
              <p:cNvPr id="2095" name="AutoShape 47"/>
              <p:cNvSpPr>
                <a:spLocks noChangeArrowheads="1"/>
              </p:cNvSpPr>
              <p:nvPr/>
            </p:nvSpPr>
            <p:spPr bwMode="auto">
              <a:xfrm>
                <a:off x="5255" y="14323"/>
                <a:ext cx="1765" cy="1134"/>
              </a:xfrm>
              <a:prstGeom prst="roundRect">
                <a:avLst>
                  <a:gd name="adj" fmla="val 16667"/>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000" b="1" i="0" u="none" strike="noStrike" cap="none" normalizeH="0" baseline="0" dirty="0" smtClean="0">
                    <a:ln>
                      <a:noFill/>
                    </a:ln>
                    <a:solidFill>
                      <a:schemeClr val="tx1"/>
                    </a:solidFill>
                    <a:effectLst/>
                    <a:latin typeface="Arial" pitchFamily="34" charset="0"/>
                    <a:ea typeface="Arial" pitchFamily="34" charset="0"/>
                    <a:cs typeface="Arial" pitchFamily="34" charset="0"/>
                  </a:rPr>
                  <a:t>Predicted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IN" sz="1000" b="1" i="0" u="none" strike="noStrike" cap="none" normalizeH="0" baseline="0" dirty="0" smtClean="0">
                    <a:ln>
                      <a:noFill/>
                    </a:ln>
                    <a:solidFill>
                      <a:schemeClr val="tx1"/>
                    </a:solidFill>
                    <a:effectLst/>
                    <a:latin typeface="Arial" pitchFamily="34" charset="0"/>
                    <a:ea typeface="Arial" pitchFamily="34" charset="0"/>
                    <a:cs typeface="Arial" pitchFamily="34" charset="0"/>
                  </a:rPr>
                  <a:t>Model Results</a:t>
                </a:r>
                <a:endParaRPr kumimoji="0" lang="en-US" sz="1000" b="0" i="0" u="none" strike="noStrike" cap="none" normalizeH="0" baseline="0" dirty="0" smtClean="0">
                  <a:ln>
                    <a:noFill/>
                  </a:ln>
                  <a:solidFill>
                    <a:schemeClr val="tx1"/>
                  </a:solidFill>
                  <a:effectLst/>
                  <a:latin typeface="Arial" pitchFamily="34" charset="0"/>
                  <a:ea typeface="DejaVu Sans"/>
                  <a:cs typeface="Arial" pitchFamily="34" charset="0"/>
                </a:endParaRPr>
              </a:p>
            </p:txBody>
          </p:sp>
        </p:grpSp>
        <p:grpSp>
          <p:nvGrpSpPr>
            <p:cNvPr id="2096" name="Group 48"/>
            <p:cNvGrpSpPr>
              <a:grpSpLocks/>
            </p:cNvGrpSpPr>
            <p:nvPr/>
          </p:nvGrpSpPr>
          <p:grpSpPr bwMode="auto">
            <a:xfrm>
              <a:off x="4771" y="11776"/>
              <a:ext cx="2154" cy="1484"/>
              <a:chOff x="1419" y="12009"/>
              <a:chExt cx="1837" cy="1321"/>
            </a:xfrm>
          </p:grpSpPr>
          <p:sp>
            <p:nvSpPr>
              <p:cNvPr id="2097" name="AutoShape 49"/>
              <p:cNvSpPr>
                <a:spLocks noChangeArrowheads="1"/>
              </p:cNvSpPr>
              <p:nvPr/>
            </p:nvSpPr>
            <p:spPr bwMode="auto">
              <a:xfrm>
                <a:off x="1602" y="12009"/>
                <a:ext cx="1654" cy="1320"/>
              </a:xfrm>
              <a:prstGeom prst="flowChartMultidocumen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N" sz="600"/>
              </a:p>
            </p:txBody>
          </p:sp>
          <p:sp>
            <p:nvSpPr>
              <p:cNvPr id="2098" name="Rectangle 50"/>
              <p:cNvSpPr>
                <a:spLocks noChangeArrowheads="1"/>
              </p:cNvSpPr>
              <p:nvPr/>
            </p:nvSpPr>
            <p:spPr bwMode="auto">
              <a:xfrm>
                <a:off x="1419" y="12212"/>
                <a:ext cx="1636" cy="1118"/>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000" b="1" i="0" u="none" strike="noStrike" cap="none" normalizeH="0" baseline="0" dirty="0" smtClean="0">
                    <a:ln>
                      <a:noFill/>
                    </a:ln>
                    <a:solidFill>
                      <a:srgbClr val="002060"/>
                    </a:solidFill>
                    <a:effectLst/>
                    <a:latin typeface="Arial" pitchFamily="34" charset="0"/>
                    <a:ea typeface="Arial" pitchFamily="34" charset="0"/>
                    <a:cs typeface="Arial" pitchFamily="34" charset="0"/>
                  </a:rPr>
                  <a:t>Data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IN" sz="1000" b="1" i="0" u="none" strike="noStrike" cap="none" normalizeH="0" baseline="0" dirty="0" smtClean="0">
                    <a:ln>
                      <a:noFill/>
                    </a:ln>
                    <a:solidFill>
                      <a:srgbClr val="002060"/>
                    </a:solidFill>
                    <a:effectLst/>
                    <a:latin typeface="Arial" pitchFamily="34" charset="0"/>
                    <a:ea typeface="Arial" pitchFamily="34" charset="0"/>
                    <a:cs typeface="Arial" pitchFamily="34" charset="0"/>
                  </a:rPr>
                  <a:t>Pre-processing Techniques</a:t>
                </a:r>
                <a:endParaRPr kumimoji="0" lang="en-US" sz="1000" b="0" i="0" u="none" strike="noStrike" cap="none" normalizeH="0" baseline="0" dirty="0" smtClean="0">
                  <a:ln>
                    <a:noFill/>
                  </a:ln>
                  <a:solidFill>
                    <a:schemeClr val="tx1"/>
                  </a:solidFill>
                  <a:effectLst/>
                  <a:latin typeface="Arial" pitchFamily="34" charset="0"/>
                  <a:ea typeface="DejaVu Sans"/>
                  <a:cs typeface="Arial" pitchFamily="34" charset="0"/>
                </a:endParaRPr>
              </a:p>
            </p:txBody>
          </p:sp>
        </p:grpSp>
        <p:sp>
          <p:nvSpPr>
            <p:cNvPr id="2099" name="AutoShape 51"/>
            <p:cNvSpPr>
              <a:spLocks noChangeArrowheads="1"/>
            </p:cNvSpPr>
            <p:nvPr/>
          </p:nvSpPr>
          <p:spPr bwMode="auto">
            <a:xfrm rot="10800000">
              <a:off x="7397" y="14595"/>
              <a:ext cx="949" cy="553"/>
            </a:xfrm>
            <a:prstGeom prst="rightArrow">
              <a:avLst>
                <a:gd name="adj1" fmla="val 50000"/>
                <a:gd name="adj2" fmla="val 76777"/>
              </a:avLst>
            </a:prstGeom>
            <a:solidFill>
              <a:srgbClr val="002060"/>
            </a:solidFill>
            <a:ln w="28575">
              <a:solidFill>
                <a:srgbClr val="000000"/>
              </a:solidFill>
              <a:miter lim="800000"/>
              <a:headEnd/>
              <a:tailEnd/>
            </a:ln>
            <a:effectLst>
              <a:outerShdw dist="28398" dir="3806097" algn="ctr" rotWithShape="0">
                <a:srgbClr val="622423"/>
              </a:outerShdw>
            </a:effectLst>
          </p:spPr>
          <p:txBody>
            <a:bodyPr vert="horz" wrap="square" lIns="91440" tIns="45720" rIns="91440" bIns="45720" numCol="1" anchor="t" anchorCtr="0" compatLnSpc="1">
              <a:prstTxWarp prst="textNoShape">
                <a:avLst/>
              </a:prstTxWarp>
            </a:bodyPr>
            <a:lstStyle/>
            <a:p>
              <a:endParaRPr lang="en-IN" sz="600"/>
            </a:p>
          </p:txBody>
        </p:sp>
      </p:grpSp>
      <p:sp>
        <p:nvSpPr>
          <p:cNvPr id="2100" name="Rectangle 52"/>
          <p:cNvSpPr>
            <a:spLocks noChangeArrowheads="1"/>
          </p:cNvSpPr>
          <p:nvPr/>
        </p:nvSpPr>
        <p:spPr bwMode="auto">
          <a:xfrm>
            <a:off x="5273659" y="10134005"/>
            <a:ext cx="464347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Fig.</a:t>
            </a:r>
            <a:r>
              <a:rPr kumimoji="0" lang="en-US" sz="1600" b="1" i="0" u="none" strike="noStrike" cap="none" normalizeH="0" dirty="0" smtClean="0">
                <a:ln>
                  <a:noFill/>
                </a:ln>
                <a:solidFill>
                  <a:srgbClr val="000000"/>
                </a:solidFill>
                <a:effectLst/>
                <a:latin typeface="Arial" pitchFamily="34" charset="0"/>
                <a:ea typeface="Arial Unicode MS" pitchFamily="34" charset="-128"/>
                <a:cs typeface="Arial" pitchFamily="34" charset="0"/>
              </a:rPr>
              <a:t> </a:t>
            </a:r>
            <a:r>
              <a:rPr kumimoji="0" lang="en-US" sz="16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2: Mechanism of machine learning based predictive model</a:t>
            </a:r>
            <a:endParaRPr kumimoji="0" lang="en-US" sz="1600" b="1" i="0" u="none" strike="noStrike" cap="none" normalizeH="0" baseline="0" dirty="0" smtClean="0">
              <a:ln>
                <a:noFill/>
              </a:ln>
              <a:solidFill>
                <a:schemeClr val="tx1"/>
              </a:solidFill>
              <a:effectLst/>
              <a:latin typeface="Arial" pitchFamily="34" charset="0"/>
              <a:ea typeface="DejaVu Sans"/>
              <a:cs typeface="DejaVu Sans"/>
            </a:endParaRPr>
          </a:p>
        </p:txBody>
      </p:sp>
      <p:sp>
        <p:nvSpPr>
          <p:cNvPr id="2101" name="Rectangle 53"/>
          <p:cNvSpPr>
            <a:spLocks noChangeArrowheads="1"/>
          </p:cNvSpPr>
          <p:nvPr/>
        </p:nvSpPr>
        <p:spPr bwMode="auto">
          <a:xfrm>
            <a:off x="5273659" y="6354456"/>
            <a:ext cx="4643470" cy="3231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tabLst/>
            </a:pPr>
            <a:r>
              <a:rPr kumimoji="0" lang="en-US" sz="1500"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Fig 1: Taxonomy of machine learning models</a:t>
            </a:r>
            <a:endParaRPr kumimoji="0" lang="en-US" sz="1500" b="1" i="0" u="none" strike="noStrike" cap="none" normalizeH="0" baseline="0" dirty="0" smtClean="0">
              <a:ln>
                <a:noFill/>
              </a:ln>
              <a:solidFill>
                <a:schemeClr val="tx1"/>
              </a:solidFill>
              <a:effectLst/>
              <a:latin typeface="Arial" pitchFamily="34" charset="0"/>
              <a:ea typeface="DejaVu Sans"/>
              <a:cs typeface="DejaVu Sans"/>
            </a:endParaRPr>
          </a:p>
        </p:txBody>
      </p:sp>
      <p:sp>
        <p:nvSpPr>
          <p:cNvPr id="64" name="Rectangle 63"/>
          <p:cNvSpPr/>
          <p:nvPr/>
        </p:nvSpPr>
        <p:spPr>
          <a:xfrm>
            <a:off x="430883" y="19207013"/>
            <a:ext cx="4608512" cy="1938992"/>
          </a:xfrm>
          <a:prstGeom prst="rect">
            <a:avLst/>
          </a:prstGeom>
        </p:spPr>
        <p:txBody>
          <a:bodyPr wrap="square">
            <a:spAutoFit/>
          </a:bodyPr>
          <a:lstStyle/>
          <a:p>
            <a:pPr lvl="0" algn="just"/>
            <a:r>
              <a:rPr lang="en-US" sz="2000" b="1" i="1" dirty="0" smtClean="0"/>
              <a:t>Machine learning Models</a:t>
            </a:r>
            <a:r>
              <a:rPr lang="en-US" sz="2000" dirty="0" smtClean="0"/>
              <a:t>: ML is categorized into supervised learning, unsupervised learning, semi-supervised learning, reinforcement learning, and deep learning as presented in figure 1.</a:t>
            </a:r>
            <a:endParaRPr lang="en-IN" sz="2000" dirty="0" smtClean="0"/>
          </a:p>
        </p:txBody>
      </p:sp>
      <p:sp>
        <p:nvSpPr>
          <p:cNvPr id="66" name="CustomShape 17"/>
          <p:cNvSpPr/>
          <p:nvPr/>
        </p:nvSpPr>
        <p:spPr>
          <a:xfrm>
            <a:off x="3238500" y="1012825"/>
            <a:ext cx="8143875" cy="137328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fontAlgn="auto">
              <a:lnSpc>
                <a:spcPts val="2537"/>
              </a:lnSpc>
              <a:spcBef>
                <a:spcPts val="0"/>
              </a:spcBef>
              <a:spcAft>
                <a:spcPts val="0"/>
              </a:spcAft>
              <a:defRPr/>
            </a:pPr>
            <a:r>
              <a:rPr lang="en-IN" sz="2000" spc="-1" dirty="0">
                <a:solidFill>
                  <a:srgbClr val="000000"/>
                </a:solidFill>
                <a:latin typeface="Lato"/>
              </a:rPr>
              <a:t>Yajnaseni Dash</a:t>
            </a:r>
            <a:endParaRPr lang="en-IN" sz="2000" spc="-1" dirty="0"/>
          </a:p>
          <a:p>
            <a:pPr algn="ctr" fontAlgn="auto">
              <a:lnSpc>
                <a:spcPts val="2537"/>
              </a:lnSpc>
              <a:spcBef>
                <a:spcPts val="0"/>
              </a:spcBef>
              <a:spcAft>
                <a:spcPts val="0"/>
              </a:spcAft>
              <a:defRPr/>
            </a:pPr>
            <a:r>
              <a:rPr lang="en-IN" sz="2000" spc="-1" dirty="0">
                <a:solidFill>
                  <a:srgbClr val="000000"/>
                </a:solidFill>
                <a:latin typeface="Lato"/>
              </a:rPr>
              <a:t>Centre for Atmospheric Sciences, </a:t>
            </a:r>
            <a:endParaRPr lang="en-IN" sz="2000" spc="-1" dirty="0" smtClean="0">
              <a:solidFill>
                <a:srgbClr val="000000"/>
              </a:solidFill>
              <a:latin typeface="Lato"/>
            </a:endParaRPr>
          </a:p>
          <a:p>
            <a:pPr algn="ctr" fontAlgn="auto">
              <a:lnSpc>
                <a:spcPts val="2537"/>
              </a:lnSpc>
              <a:spcBef>
                <a:spcPts val="0"/>
              </a:spcBef>
              <a:spcAft>
                <a:spcPts val="0"/>
              </a:spcAft>
              <a:defRPr/>
            </a:pPr>
            <a:r>
              <a:rPr lang="en-IN" sz="2000" spc="-1" dirty="0" smtClean="0">
                <a:solidFill>
                  <a:srgbClr val="000000"/>
                </a:solidFill>
                <a:latin typeface="Lato"/>
              </a:rPr>
              <a:t>Indian </a:t>
            </a:r>
            <a:r>
              <a:rPr lang="en-IN" sz="2000" spc="-1" dirty="0">
                <a:solidFill>
                  <a:srgbClr val="000000"/>
                </a:solidFill>
                <a:latin typeface="Lato"/>
              </a:rPr>
              <a:t>Institute of Technology Delhi</a:t>
            </a:r>
          </a:p>
          <a:p>
            <a:pPr algn="ctr" fontAlgn="auto">
              <a:lnSpc>
                <a:spcPts val="2537"/>
              </a:lnSpc>
              <a:spcBef>
                <a:spcPts val="0"/>
              </a:spcBef>
              <a:spcAft>
                <a:spcPts val="0"/>
              </a:spcAft>
              <a:defRPr/>
            </a:pPr>
            <a:r>
              <a:rPr lang="en-IN" sz="2000" i="1" spc="-1" dirty="0">
                <a:solidFill>
                  <a:srgbClr val="000000"/>
                </a:solidFill>
                <a:latin typeface="Lato"/>
              </a:rPr>
              <a:t>yajnasenidash@gmail.com</a:t>
            </a:r>
            <a:endParaRPr lang="en-IN" sz="1600" spc="-1" dirty="0"/>
          </a:p>
        </p:txBody>
      </p:sp>
      <p:sp>
        <p:nvSpPr>
          <p:cNvPr id="67" name="Rectangle 66"/>
          <p:cNvSpPr/>
          <p:nvPr/>
        </p:nvSpPr>
        <p:spPr>
          <a:xfrm>
            <a:off x="5255419" y="6677621"/>
            <a:ext cx="4608512" cy="1200329"/>
          </a:xfrm>
          <a:prstGeom prst="rect">
            <a:avLst/>
          </a:prstGeom>
        </p:spPr>
        <p:txBody>
          <a:bodyPr wrap="square">
            <a:spAutoFit/>
          </a:bodyPr>
          <a:lstStyle/>
          <a:p>
            <a:pPr lvl="0" algn="just"/>
            <a:r>
              <a:rPr lang="en-US" b="1" i="1" dirty="0" smtClean="0"/>
              <a:t>Development of ML based predictive models</a:t>
            </a:r>
            <a:r>
              <a:rPr lang="en-US" dirty="0" smtClean="0"/>
              <a:t>: The ML based predictive models are built-in by following the process flow diagram as shown in figure 2. </a:t>
            </a:r>
            <a:endParaRPr lang="en-IN" dirty="0"/>
          </a:p>
        </p:txBody>
      </p:sp>
      <p:sp>
        <p:nvSpPr>
          <p:cNvPr id="68" name="Rectangle 67"/>
          <p:cNvSpPr/>
          <p:nvPr/>
        </p:nvSpPr>
        <p:spPr>
          <a:xfrm>
            <a:off x="10151963" y="3365254"/>
            <a:ext cx="4499918" cy="5324535"/>
          </a:xfrm>
          <a:prstGeom prst="rect">
            <a:avLst/>
          </a:prstGeom>
        </p:spPr>
        <p:txBody>
          <a:bodyPr wrap="square">
            <a:spAutoFit/>
          </a:bodyPr>
          <a:lstStyle/>
          <a:p>
            <a:pPr algn="just"/>
            <a:r>
              <a:rPr lang="en-US" sz="2000" dirty="0" smtClean="0"/>
              <a:t>Presently, ML techniques are gaining popularity in other contexts and their lack of application from a climate prediction perspective is a need of concern [5]. The recent progress on artificial neural networks (ANN) based on mathematical techniques to perform non-linear function approximation is remarkable. As per a previous study, 12 different types of neural networks were used for ISMR prediction from 2003 to 2014. ANN accounts for 48% of ISMR prediction approaches [6]. Several experiments were carried out for predicting the Indian monsoon rainfall using different ML techniques [7-15].</a:t>
            </a:r>
            <a:endParaRPr lang="en-IN" sz="2000" dirty="0"/>
          </a:p>
        </p:txBody>
      </p:sp>
      <p:graphicFrame>
        <p:nvGraphicFramePr>
          <p:cNvPr id="61" name="Table 60"/>
          <p:cNvGraphicFramePr>
            <a:graphicFrameLocks noGrp="1"/>
          </p:cNvGraphicFramePr>
          <p:nvPr/>
        </p:nvGraphicFramePr>
        <p:xfrm>
          <a:off x="5399435" y="12726293"/>
          <a:ext cx="4446826" cy="8221956"/>
        </p:xfrm>
        <a:graphic>
          <a:graphicData uri="http://schemas.openxmlformats.org/drawingml/2006/table">
            <a:tbl>
              <a:tblPr/>
              <a:tblGrid>
                <a:gridCol w="486371"/>
                <a:gridCol w="2153931"/>
                <a:gridCol w="1806524"/>
              </a:tblGrid>
              <a:tr h="190003">
                <a:tc>
                  <a:txBody>
                    <a:bodyPr/>
                    <a:lstStyle/>
                    <a:p>
                      <a:pPr algn="ctr">
                        <a:lnSpc>
                          <a:spcPct val="100000"/>
                        </a:lnSpc>
                        <a:spcAft>
                          <a:spcPts val="0"/>
                        </a:spcAft>
                      </a:pPr>
                      <a:r>
                        <a:rPr lang="en-US" sz="1200" b="1" dirty="0">
                          <a:solidFill>
                            <a:srgbClr val="000000"/>
                          </a:solidFill>
                          <a:latin typeface="+mn-lt"/>
                          <a:ea typeface="Arial Unicode MS"/>
                          <a:cs typeface="Mangal"/>
                        </a:rPr>
                        <a:t>Year </a:t>
                      </a:r>
                      <a:endParaRPr lang="en-IN" sz="1200" dirty="0">
                        <a:latin typeface="+mn-lt"/>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200" b="1" dirty="0">
                          <a:solidFill>
                            <a:srgbClr val="000000"/>
                          </a:solidFill>
                          <a:latin typeface="+mn-lt"/>
                          <a:ea typeface="Arial Unicode MS"/>
                          <a:cs typeface="Mangal"/>
                        </a:rPr>
                        <a:t>Data &amp; ML techniques</a:t>
                      </a:r>
                      <a:endParaRPr lang="en-IN" sz="1200" dirty="0">
                        <a:latin typeface="+mn-lt"/>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200" b="1" dirty="0">
                          <a:solidFill>
                            <a:srgbClr val="000000"/>
                          </a:solidFill>
                          <a:latin typeface="+mn-lt"/>
                          <a:ea typeface="Arial Unicode MS"/>
                          <a:cs typeface="Mangal"/>
                        </a:rPr>
                        <a:t>Remarks</a:t>
                      </a:r>
                      <a:endParaRPr lang="en-IN" sz="1200" dirty="0">
                        <a:latin typeface="+mn-lt"/>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6058">
                <a:tc>
                  <a:txBody>
                    <a:bodyPr/>
                    <a:lstStyle/>
                    <a:p>
                      <a:pPr algn="just">
                        <a:lnSpc>
                          <a:spcPct val="100000"/>
                        </a:lnSpc>
                        <a:spcAft>
                          <a:spcPts val="0"/>
                        </a:spcAft>
                      </a:pPr>
                      <a:r>
                        <a:rPr lang="en-US" sz="1200" dirty="0" smtClean="0">
                          <a:solidFill>
                            <a:srgbClr val="000000"/>
                          </a:solidFill>
                          <a:latin typeface="+mn-lt"/>
                          <a:ea typeface="Arial Unicode MS"/>
                          <a:cs typeface="Mangal"/>
                        </a:rPr>
                        <a:t>2019</a:t>
                      </a:r>
                    </a:p>
                    <a:p>
                      <a:pPr algn="just">
                        <a:lnSpc>
                          <a:spcPct val="100000"/>
                        </a:lnSpc>
                        <a:spcAft>
                          <a:spcPts val="0"/>
                        </a:spcAft>
                      </a:pPr>
                      <a:r>
                        <a:rPr lang="en-US" sz="1200" dirty="0" smtClean="0">
                          <a:solidFill>
                            <a:srgbClr val="000000"/>
                          </a:solidFill>
                          <a:latin typeface="+mn-lt"/>
                          <a:ea typeface="Arial Unicode MS"/>
                          <a:cs typeface="Mangal"/>
                        </a:rPr>
                        <a:t>[14]</a:t>
                      </a:r>
                      <a:endParaRPr lang="en-IN" sz="1200" dirty="0">
                        <a:latin typeface="+mn-lt"/>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200" b="1" dirty="0">
                          <a:solidFill>
                            <a:srgbClr val="000000"/>
                          </a:solidFill>
                          <a:latin typeface="+mn-lt"/>
                          <a:ea typeface="Arial Unicode MS"/>
                          <a:cs typeface="Mangal"/>
                        </a:rPr>
                        <a:t>Data: </a:t>
                      </a:r>
                      <a:r>
                        <a:rPr lang="en-US" sz="1200" dirty="0">
                          <a:solidFill>
                            <a:srgbClr val="000000"/>
                          </a:solidFill>
                          <a:latin typeface="+mn-lt"/>
                          <a:ea typeface="Arial Unicode MS"/>
                          <a:cs typeface="Mangal"/>
                        </a:rPr>
                        <a:t>IITM time series data for </a:t>
                      </a:r>
                      <a:r>
                        <a:rPr lang="en-US" sz="1200" dirty="0" smtClean="0">
                          <a:solidFill>
                            <a:srgbClr val="000000"/>
                          </a:solidFill>
                          <a:latin typeface="+mn-lt"/>
                          <a:ea typeface="Arial Unicode MS"/>
                          <a:cs typeface="Mangal"/>
                        </a:rPr>
                        <a:t>ISMR</a:t>
                      </a:r>
                      <a:endParaRPr lang="en-IN" sz="1200" dirty="0">
                        <a:latin typeface="+mn-lt"/>
                        <a:ea typeface="Calibri"/>
                        <a:cs typeface="Mangal"/>
                      </a:endParaRPr>
                    </a:p>
                    <a:p>
                      <a:pPr algn="just">
                        <a:lnSpc>
                          <a:spcPct val="100000"/>
                        </a:lnSpc>
                        <a:spcAft>
                          <a:spcPts val="0"/>
                        </a:spcAft>
                      </a:pPr>
                      <a:r>
                        <a:rPr lang="en-IN" sz="1200" b="1" dirty="0" smtClean="0">
                          <a:latin typeface="+mn-lt"/>
                          <a:ea typeface="Calibri"/>
                          <a:cs typeface="Mangal"/>
                        </a:rPr>
                        <a:t>Predictors:</a:t>
                      </a:r>
                      <a:r>
                        <a:rPr lang="en-IN" sz="1200" b="1" baseline="0" dirty="0" smtClean="0">
                          <a:latin typeface="+mn-lt"/>
                          <a:ea typeface="Calibri"/>
                          <a:cs typeface="Mangal"/>
                        </a:rPr>
                        <a:t> </a:t>
                      </a:r>
                      <a:r>
                        <a:rPr lang="en-IN" sz="1200" dirty="0" smtClean="0">
                          <a:latin typeface="+mn-lt"/>
                          <a:ea typeface="Calibri"/>
                          <a:cs typeface="Mangal"/>
                        </a:rPr>
                        <a:t>SST,  Sea Level Pressure (SLP)</a:t>
                      </a:r>
                      <a:endParaRPr lang="en-IN" sz="1200" dirty="0">
                        <a:latin typeface="+mn-lt"/>
                        <a:ea typeface="Calibri"/>
                        <a:cs typeface="Mangal"/>
                      </a:endParaRPr>
                    </a:p>
                    <a:p>
                      <a:pPr algn="just">
                        <a:lnSpc>
                          <a:spcPct val="100000"/>
                        </a:lnSpc>
                        <a:spcAft>
                          <a:spcPts val="0"/>
                        </a:spcAft>
                      </a:pPr>
                      <a:r>
                        <a:rPr lang="en-US" sz="1200" b="1" dirty="0">
                          <a:solidFill>
                            <a:srgbClr val="000000"/>
                          </a:solidFill>
                          <a:latin typeface="+mn-lt"/>
                          <a:ea typeface="Arial Unicode MS"/>
                          <a:cs typeface="Mangal"/>
                        </a:rPr>
                        <a:t>Techniques: </a:t>
                      </a:r>
                      <a:r>
                        <a:rPr lang="en-IN" sz="1200" dirty="0" smtClean="0">
                          <a:latin typeface="+mn-lt"/>
                          <a:ea typeface="Calibri"/>
                          <a:cs typeface="Mangal"/>
                        </a:rPr>
                        <a:t>Single Layer Feed Forward Neural Network (SLFN), Extreme Learning Machine (ELM) &amp; Regularized Online Sequential-Random Vector Functional Link (ROS-RVFL)</a:t>
                      </a:r>
                      <a:endParaRPr lang="en-IN" sz="1200" dirty="0">
                        <a:latin typeface="+mn-lt"/>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IN" sz="1200" dirty="0">
                          <a:latin typeface="+mn-lt"/>
                          <a:ea typeface="Calibri"/>
                          <a:cs typeface="Mangal"/>
                        </a:rPr>
                        <a:t>a. Better predictor is the combination of SST &amp; SLP.</a:t>
                      </a:r>
                    </a:p>
                    <a:p>
                      <a:pPr algn="just">
                        <a:lnSpc>
                          <a:spcPct val="100000"/>
                        </a:lnSpc>
                        <a:spcAft>
                          <a:spcPts val="0"/>
                        </a:spcAft>
                      </a:pPr>
                      <a:r>
                        <a:rPr lang="en-IN" sz="1200" dirty="0">
                          <a:latin typeface="+mn-lt"/>
                          <a:ea typeface="Calibri"/>
                          <a:cs typeface="Mangal"/>
                        </a:rPr>
                        <a:t>b. Better techniques is ROS-RVFL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0018">
                <a:tc>
                  <a:txBody>
                    <a:bodyPr/>
                    <a:lstStyle/>
                    <a:p>
                      <a:pPr algn="just">
                        <a:lnSpc>
                          <a:spcPct val="100000"/>
                        </a:lnSpc>
                        <a:spcAft>
                          <a:spcPts val="0"/>
                        </a:spcAft>
                      </a:pPr>
                      <a:r>
                        <a:rPr lang="en-US" sz="1200" dirty="0" smtClean="0">
                          <a:solidFill>
                            <a:srgbClr val="000000"/>
                          </a:solidFill>
                          <a:latin typeface="+mn-lt"/>
                          <a:ea typeface="Arial Unicode MS"/>
                          <a:cs typeface="Mangal"/>
                        </a:rPr>
                        <a:t>2019</a:t>
                      </a:r>
                    </a:p>
                    <a:p>
                      <a:pPr algn="just">
                        <a:lnSpc>
                          <a:spcPct val="100000"/>
                        </a:lnSpc>
                        <a:spcAft>
                          <a:spcPts val="0"/>
                        </a:spcAft>
                      </a:pPr>
                      <a:r>
                        <a:rPr lang="en-US" sz="1200" dirty="0" smtClean="0">
                          <a:solidFill>
                            <a:srgbClr val="000000"/>
                          </a:solidFill>
                          <a:latin typeface="+mn-lt"/>
                          <a:ea typeface="Arial Unicode MS"/>
                          <a:cs typeface="Mangal"/>
                        </a:rPr>
                        <a:t>[15]</a:t>
                      </a:r>
                      <a:endParaRPr lang="en-IN" sz="1200" dirty="0">
                        <a:latin typeface="+mn-lt"/>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200" b="1" dirty="0">
                          <a:solidFill>
                            <a:srgbClr val="000000"/>
                          </a:solidFill>
                          <a:latin typeface="+mn-lt"/>
                          <a:ea typeface="Arial Unicode MS"/>
                          <a:cs typeface="Mangal"/>
                        </a:rPr>
                        <a:t>Data: </a:t>
                      </a:r>
                      <a:r>
                        <a:rPr lang="en-US" sz="1200" dirty="0">
                          <a:solidFill>
                            <a:srgbClr val="000000"/>
                          </a:solidFill>
                          <a:latin typeface="+mn-lt"/>
                          <a:ea typeface="Arial Unicode MS"/>
                          <a:cs typeface="Mangal"/>
                        </a:rPr>
                        <a:t>IITM time series data for </a:t>
                      </a:r>
                      <a:r>
                        <a:rPr lang="en-US" sz="1200" dirty="0" smtClean="0">
                          <a:solidFill>
                            <a:srgbClr val="000000"/>
                          </a:solidFill>
                          <a:latin typeface="+mn-lt"/>
                          <a:ea typeface="Arial Unicode MS"/>
                          <a:cs typeface="Mangal"/>
                        </a:rPr>
                        <a:t>Kerala summer monsoon rainfall (SMR)</a:t>
                      </a:r>
                      <a:endParaRPr lang="en-IN" sz="1200" dirty="0">
                        <a:latin typeface="+mn-lt"/>
                        <a:ea typeface="Calibri"/>
                        <a:cs typeface="Mangal"/>
                      </a:endParaRPr>
                    </a:p>
                    <a:p>
                      <a:pPr algn="just">
                        <a:lnSpc>
                          <a:spcPct val="100000"/>
                        </a:lnSpc>
                        <a:spcAft>
                          <a:spcPts val="0"/>
                        </a:spcAft>
                      </a:pPr>
                      <a:r>
                        <a:rPr lang="en-US" sz="1200" b="1" dirty="0">
                          <a:solidFill>
                            <a:srgbClr val="000000"/>
                          </a:solidFill>
                          <a:latin typeface="+mn-lt"/>
                          <a:ea typeface="Arial Unicode MS"/>
                          <a:cs typeface="Mangal"/>
                        </a:rPr>
                        <a:t>Techniques: </a:t>
                      </a:r>
                      <a:r>
                        <a:rPr lang="en-IN" sz="1200" dirty="0">
                          <a:solidFill>
                            <a:srgbClr val="000000"/>
                          </a:solidFill>
                          <a:latin typeface="+mn-lt"/>
                          <a:ea typeface="Calibri"/>
                          <a:cs typeface="Mangal"/>
                        </a:rPr>
                        <a:t>ε-Support Vector Regression (ε-SVR)</a:t>
                      </a:r>
                      <a:endParaRPr lang="en-IN" sz="1200" dirty="0">
                        <a:latin typeface="+mn-lt"/>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IN" sz="1200" dirty="0" smtClean="0">
                          <a:latin typeface="+mn-lt"/>
                          <a:ea typeface="Calibri"/>
                          <a:cs typeface="Mangal"/>
                        </a:rPr>
                        <a:t>For Kerala </a:t>
                      </a:r>
                      <a:r>
                        <a:rPr lang="en-IN" sz="1200" dirty="0">
                          <a:latin typeface="+mn-lt"/>
                          <a:ea typeface="Calibri"/>
                          <a:cs typeface="Mangal"/>
                        </a:rPr>
                        <a:t>SMR, SVRO (ensemble method) was better among 10 </a:t>
                      </a:r>
                      <a:r>
                        <a:rPr lang="en-IN" sz="1200" dirty="0">
                          <a:solidFill>
                            <a:srgbClr val="000000"/>
                          </a:solidFill>
                          <a:latin typeface="+mn-lt"/>
                          <a:ea typeface="Calibri"/>
                          <a:cs typeface="Mangal"/>
                        </a:rPr>
                        <a:t>ε-SVR</a:t>
                      </a:r>
                      <a:r>
                        <a:rPr lang="en-IN" sz="1200" dirty="0">
                          <a:latin typeface="+mn-lt"/>
                          <a:ea typeface="Calibri"/>
                          <a:cs typeface="Mangal"/>
                        </a:rPr>
                        <a:t> models.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5674">
                <a:tc>
                  <a:txBody>
                    <a:bodyPr/>
                    <a:lstStyle/>
                    <a:p>
                      <a:pPr algn="just">
                        <a:lnSpc>
                          <a:spcPct val="100000"/>
                        </a:lnSpc>
                        <a:spcAft>
                          <a:spcPts val="0"/>
                        </a:spcAft>
                      </a:pPr>
                      <a:r>
                        <a:rPr lang="en-US" sz="1200" dirty="0" smtClean="0">
                          <a:solidFill>
                            <a:srgbClr val="000000"/>
                          </a:solidFill>
                          <a:latin typeface="+mn-lt"/>
                          <a:ea typeface="Arial Unicode MS"/>
                          <a:cs typeface="Mangal"/>
                        </a:rPr>
                        <a:t>2018</a:t>
                      </a:r>
                    </a:p>
                    <a:p>
                      <a:pPr algn="just">
                        <a:lnSpc>
                          <a:spcPct val="100000"/>
                        </a:lnSpc>
                        <a:spcAft>
                          <a:spcPts val="0"/>
                        </a:spcAft>
                      </a:pPr>
                      <a:r>
                        <a:rPr lang="en-US" sz="1200" dirty="0" smtClean="0">
                          <a:solidFill>
                            <a:srgbClr val="000000"/>
                          </a:solidFill>
                          <a:latin typeface="+mn-lt"/>
                          <a:ea typeface="Arial Unicode MS"/>
                          <a:cs typeface="Mangal"/>
                        </a:rPr>
                        <a:t>[12]</a:t>
                      </a:r>
                      <a:endParaRPr lang="en-IN" sz="1200" dirty="0">
                        <a:latin typeface="+mn-lt"/>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200" b="1" dirty="0">
                          <a:solidFill>
                            <a:srgbClr val="000000"/>
                          </a:solidFill>
                          <a:latin typeface="+mn-lt"/>
                          <a:ea typeface="Arial Unicode MS"/>
                          <a:cs typeface="Mangal"/>
                        </a:rPr>
                        <a:t>Data: </a:t>
                      </a:r>
                      <a:r>
                        <a:rPr lang="en-US" sz="1200" dirty="0">
                          <a:solidFill>
                            <a:srgbClr val="000000"/>
                          </a:solidFill>
                          <a:latin typeface="+mn-lt"/>
                          <a:ea typeface="Arial Unicode MS"/>
                          <a:cs typeface="Mangal"/>
                        </a:rPr>
                        <a:t>IITM time series data for Kerala </a:t>
                      </a:r>
                      <a:r>
                        <a:rPr lang="en-US" sz="1200" dirty="0" smtClean="0">
                          <a:solidFill>
                            <a:srgbClr val="000000"/>
                          </a:solidFill>
                          <a:latin typeface="+mn-lt"/>
                          <a:ea typeface="Arial Unicode MS"/>
                          <a:cs typeface="Mangal"/>
                        </a:rPr>
                        <a:t>SMR </a:t>
                      </a:r>
                      <a:r>
                        <a:rPr lang="en-US" sz="1200" dirty="0">
                          <a:solidFill>
                            <a:srgbClr val="000000"/>
                          </a:solidFill>
                          <a:latin typeface="+mn-lt"/>
                          <a:ea typeface="Arial Unicode MS"/>
                          <a:cs typeface="Mangal"/>
                        </a:rPr>
                        <a:t>&amp; </a:t>
                      </a:r>
                      <a:r>
                        <a:rPr lang="en-US" sz="1200" dirty="0" smtClean="0">
                          <a:solidFill>
                            <a:srgbClr val="000000"/>
                          </a:solidFill>
                          <a:latin typeface="+mn-lt"/>
                          <a:ea typeface="Arial Unicode MS"/>
                          <a:cs typeface="Mangal"/>
                        </a:rPr>
                        <a:t>northeast</a:t>
                      </a:r>
                      <a:r>
                        <a:rPr lang="en-US" sz="1200" baseline="0" dirty="0" smtClean="0">
                          <a:solidFill>
                            <a:srgbClr val="000000"/>
                          </a:solidFill>
                          <a:latin typeface="+mn-lt"/>
                          <a:ea typeface="Arial Unicode MS"/>
                          <a:cs typeface="Mangal"/>
                        </a:rPr>
                        <a:t> </a:t>
                      </a:r>
                      <a:r>
                        <a:rPr lang="en-US" sz="1200" dirty="0" smtClean="0">
                          <a:solidFill>
                            <a:srgbClr val="000000"/>
                          </a:solidFill>
                          <a:latin typeface="+mn-lt"/>
                          <a:ea typeface="Arial Unicode MS"/>
                          <a:cs typeface="Mangal"/>
                        </a:rPr>
                        <a:t>monsoon rainfall  (NEMR)</a:t>
                      </a:r>
                      <a:endParaRPr lang="en-IN" sz="1200" dirty="0">
                        <a:latin typeface="+mn-lt"/>
                        <a:ea typeface="Calibri"/>
                        <a:cs typeface="Mangal"/>
                      </a:endParaRPr>
                    </a:p>
                    <a:p>
                      <a:pPr algn="just">
                        <a:lnSpc>
                          <a:spcPct val="100000"/>
                        </a:lnSpc>
                        <a:spcAft>
                          <a:spcPts val="0"/>
                        </a:spcAft>
                      </a:pPr>
                      <a:r>
                        <a:rPr lang="en-US" sz="1200" b="1" dirty="0">
                          <a:solidFill>
                            <a:srgbClr val="000000"/>
                          </a:solidFill>
                          <a:latin typeface="+mn-lt"/>
                          <a:ea typeface="Arial Unicode MS"/>
                          <a:cs typeface="Mangal"/>
                        </a:rPr>
                        <a:t>Techniques: </a:t>
                      </a:r>
                      <a:r>
                        <a:rPr lang="en-US" sz="1200" b="1" dirty="0" smtClean="0">
                          <a:solidFill>
                            <a:srgbClr val="000000"/>
                          </a:solidFill>
                          <a:latin typeface="+mn-lt"/>
                          <a:ea typeface="Arial Unicode MS"/>
                          <a:cs typeface="Mangal"/>
                        </a:rPr>
                        <a:t> </a:t>
                      </a:r>
                      <a:r>
                        <a:rPr lang="en-US" sz="1200" b="0" dirty="0" smtClean="0">
                          <a:solidFill>
                            <a:srgbClr val="000000"/>
                          </a:solidFill>
                          <a:latin typeface="+mn-lt"/>
                          <a:ea typeface="Arial Unicode MS"/>
                          <a:cs typeface="Mangal"/>
                        </a:rPr>
                        <a:t>K-Nearest</a:t>
                      </a:r>
                      <a:r>
                        <a:rPr lang="en-US" sz="1200" b="0" baseline="0" dirty="0" smtClean="0">
                          <a:solidFill>
                            <a:srgbClr val="000000"/>
                          </a:solidFill>
                          <a:latin typeface="+mn-lt"/>
                          <a:ea typeface="Arial Unicode MS"/>
                          <a:cs typeface="Mangal"/>
                        </a:rPr>
                        <a:t> Neighbor, </a:t>
                      </a:r>
                      <a:r>
                        <a:rPr lang="en-IN" sz="1200" b="0" dirty="0" smtClean="0">
                          <a:latin typeface="+mn-lt"/>
                          <a:ea typeface="Calibri"/>
                          <a:cs typeface="Mangal"/>
                        </a:rPr>
                        <a:t>SLFN</a:t>
                      </a:r>
                      <a:r>
                        <a:rPr lang="en-IN" sz="1200" b="0" baseline="0" dirty="0" smtClean="0">
                          <a:latin typeface="+mn-lt"/>
                          <a:ea typeface="Calibri"/>
                          <a:cs typeface="Mangal"/>
                        </a:rPr>
                        <a:t> </a:t>
                      </a:r>
                      <a:r>
                        <a:rPr lang="en-IN" sz="1200" b="0" dirty="0" smtClean="0">
                          <a:latin typeface="+mn-lt"/>
                          <a:ea typeface="Calibri"/>
                          <a:cs typeface="Mangal"/>
                        </a:rPr>
                        <a:t>&amp; </a:t>
                      </a:r>
                      <a:r>
                        <a:rPr lang="en-IN" sz="1200" b="0" dirty="0">
                          <a:latin typeface="+mn-lt"/>
                          <a:ea typeface="Calibri"/>
                          <a:cs typeface="Mangal"/>
                        </a:rPr>
                        <a:t>ELM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200" dirty="0">
                          <a:solidFill>
                            <a:srgbClr val="000000"/>
                          </a:solidFill>
                          <a:latin typeface="+mn-lt"/>
                          <a:ea typeface="Arial Unicode MS"/>
                          <a:cs typeface="Mangal"/>
                        </a:rPr>
                        <a:t>ELM technique has shown better performance and </a:t>
                      </a:r>
                      <a:r>
                        <a:rPr lang="en-IN" sz="1200" dirty="0">
                          <a:latin typeface="+mn-lt"/>
                          <a:ea typeface="Calibri"/>
                          <a:cs typeface="Mangal"/>
                        </a:rPr>
                        <a:t>for both SMR and </a:t>
                      </a:r>
                      <a:r>
                        <a:rPr lang="en-IN" sz="1200" dirty="0" smtClean="0">
                          <a:latin typeface="+mn-lt"/>
                          <a:ea typeface="Calibri"/>
                          <a:cs typeface="Mangal"/>
                        </a:rPr>
                        <a:t>NEMR</a:t>
                      </a:r>
                      <a:r>
                        <a:rPr lang="en-IN" sz="1200" baseline="0" dirty="0" smtClean="0">
                          <a:latin typeface="+mn-lt"/>
                          <a:ea typeface="Calibri"/>
                          <a:cs typeface="Mangal"/>
                        </a:rPr>
                        <a:t> for Kerala. The</a:t>
                      </a:r>
                      <a:r>
                        <a:rPr lang="en-IN" sz="1200" dirty="0" smtClean="0">
                          <a:latin typeface="+mn-lt"/>
                          <a:ea typeface="Calibri"/>
                          <a:cs typeface="Mangal"/>
                        </a:rPr>
                        <a:t> </a:t>
                      </a:r>
                      <a:r>
                        <a:rPr lang="en-IN" sz="1200" dirty="0">
                          <a:latin typeface="+mn-lt"/>
                          <a:ea typeface="Calibri"/>
                          <a:cs typeface="Mangal"/>
                        </a:rPr>
                        <a:t>ELM architecture (8-15-1) performs better.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0020">
                <a:tc>
                  <a:txBody>
                    <a:bodyPr/>
                    <a:lstStyle/>
                    <a:p>
                      <a:pPr algn="just">
                        <a:lnSpc>
                          <a:spcPct val="100000"/>
                        </a:lnSpc>
                        <a:spcAft>
                          <a:spcPts val="0"/>
                        </a:spcAft>
                      </a:pPr>
                      <a:r>
                        <a:rPr lang="en-US" sz="1200" dirty="0" smtClean="0">
                          <a:solidFill>
                            <a:srgbClr val="000000"/>
                          </a:solidFill>
                          <a:latin typeface="+mn-lt"/>
                          <a:ea typeface="Arial Unicode MS"/>
                          <a:cs typeface="Mangal"/>
                        </a:rPr>
                        <a:t>2018</a:t>
                      </a:r>
                    </a:p>
                    <a:p>
                      <a:pPr algn="just">
                        <a:lnSpc>
                          <a:spcPct val="100000"/>
                        </a:lnSpc>
                        <a:spcAft>
                          <a:spcPts val="0"/>
                        </a:spcAft>
                      </a:pPr>
                      <a:r>
                        <a:rPr lang="en-US" sz="1200" dirty="0" smtClean="0">
                          <a:solidFill>
                            <a:srgbClr val="000000"/>
                          </a:solidFill>
                          <a:latin typeface="+mn-lt"/>
                          <a:ea typeface="Arial Unicode MS"/>
                          <a:cs typeface="Mangal"/>
                        </a:rPr>
                        <a:t>[13]</a:t>
                      </a:r>
                      <a:endParaRPr lang="en-IN" sz="1200" dirty="0">
                        <a:latin typeface="+mn-lt"/>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200" b="1" dirty="0">
                          <a:solidFill>
                            <a:srgbClr val="000000"/>
                          </a:solidFill>
                          <a:latin typeface="+mn-lt"/>
                          <a:ea typeface="Arial Unicode MS"/>
                          <a:cs typeface="Mangal"/>
                        </a:rPr>
                        <a:t>Data: </a:t>
                      </a:r>
                      <a:r>
                        <a:rPr lang="en-US" sz="1200" b="0" dirty="0" smtClean="0">
                          <a:solidFill>
                            <a:srgbClr val="000000"/>
                          </a:solidFill>
                          <a:latin typeface="+mn-lt"/>
                          <a:ea typeface="Arial Unicode MS"/>
                          <a:cs typeface="Mangal"/>
                        </a:rPr>
                        <a:t>IITM </a:t>
                      </a:r>
                      <a:r>
                        <a:rPr lang="en-IN" sz="1200" dirty="0" smtClean="0">
                          <a:latin typeface="+mn-lt"/>
                          <a:ea typeface="Calibri"/>
                          <a:cs typeface="Mangal"/>
                        </a:rPr>
                        <a:t>time </a:t>
                      </a:r>
                      <a:r>
                        <a:rPr lang="en-IN" sz="1200" dirty="0">
                          <a:latin typeface="+mn-lt"/>
                          <a:ea typeface="Calibri"/>
                          <a:cs typeface="Mangal"/>
                        </a:rPr>
                        <a:t>series data </a:t>
                      </a:r>
                      <a:r>
                        <a:rPr lang="en-IN" sz="1200" dirty="0" smtClean="0">
                          <a:latin typeface="+mn-lt"/>
                          <a:ea typeface="Calibri"/>
                          <a:cs typeface="Mangal"/>
                        </a:rPr>
                        <a:t>for</a:t>
                      </a:r>
                      <a:r>
                        <a:rPr lang="en-IN" sz="1200" baseline="0" dirty="0" smtClean="0">
                          <a:latin typeface="+mn-lt"/>
                          <a:ea typeface="Calibri"/>
                          <a:cs typeface="Mangal"/>
                        </a:rPr>
                        <a:t> NEMR</a:t>
                      </a:r>
                      <a:r>
                        <a:rPr lang="en-IN" sz="1200" dirty="0" smtClean="0">
                          <a:latin typeface="+mn-lt"/>
                          <a:ea typeface="Calibri"/>
                          <a:cs typeface="Mangal"/>
                        </a:rPr>
                        <a:t> </a:t>
                      </a:r>
                      <a:r>
                        <a:rPr lang="en-IN" sz="1200" dirty="0">
                          <a:latin typeface="+mn-lt"/>
                          <a:ea typeface="Calibri"/>
                          <a:cs typeface="Mangal"/>
                        </a:rPr>
                        <a:t>and SST anomaly data from Hadley Centre SST data set (HadSST3)</a:t>
                      </a:r>
                    </a:p>
                    <a:p>
                      <a:pPr algn="just">
                        <a:lnSpc>
                          <a:spcPct val="100000"/>
                        </a:lnSpc>
                        <a:spcAft>
                          <a:spcPts val="0"/>
                        </a:spcAft>
                      </a:pPr>
                      <a:r>
                        <a:rPr lang="en-IN" sz="1200" b="1" dirty="0">
                          <a:latin typeface="+mn-lt"/>
                          <a:ea typeface="Calibri"/>
                          <a:cs typeface="Mangal"/>
                        </a:rPr>
                        <a:t>Techniques: </a:t>
                      </a:r>
                      <a:r>
                        <a:rPr lang="en-IN" sz="1200" dirty="0">
                          <a:latin typeface="+mn-lt"/>
                          <a:ea typeface="Calibri"/>
                          <a:cs typeface="Mangal"/>
                        </a:rPr>
                        <a:t>LR, ANN, ELM, PC-LR, </a:t>
                      </a:r>
                      <a:r>
                        <a:rPr lang="en-IN" sz="1200" dirty="0" smtClean="0">
                          <a:latin typeface="+mn-lt"/>
                          <a:ea typeface="Calibri"/>
                          <a:cs typeface="Mangal"/>
                        </a:rPr>
                        <a:t>PC-NN</a:t>
                      </a:r>
                      <a:r>
                        <a:rPr lang="en-IN" sz="1200" baseline="0" dirty="0" smtClean="0">
                          <a:latin typeface="+mn-lt"/>
                          <a:ea typeface="Calibri"/>
                          <a:cs typeface="Mangal"/>
                        </a:rPr>
                        <a:t> &amp;</a:t>
                      </a:r>
                      <a:r>
                        <a:rPr lang="en-IN" sz="1200" dirty="0" smtClean="0">
                          <a:latin typeface="+mn-lt"/>
                          <a:ea typeface="Calibri"/>
                          <a:cs typeface="Mangal"/>
                        </a:rPr>
                        <a:t> </a:t>
                      </a:r>
                      <a:r>
                        <a:rPr lang="en-IN" sz="1200" dirty="0">
                          <a:latin typeface="+mn-lt"/>
                          <a:ea typeface="Calibri"/>
                          <a:cs typeface="Mangal"/>
                        </a:rPr>
                        <a:t>PC-ELM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IN" sz="1200" dirty="0" smtClean="0">
                          <a:latin typeface="+mn-lt"/>
                          <a:ea typeface="Calibri"/>
                          <a:cs typeface="Mangal"/>
                        </a:rPr>
                        <a:t>PCA has</a:t>
                      </a:r>
                      <a:r>
                        <a:rPr lang="en-IN" sz="1200" baseline="0" dirty="0" smtClean="0">
                          <a:latin typeface="+mn-lt"/>
                          <a:ea typeface="Calibri"/>
                          <a:cs typeface="Mangal"/>
                        </a:rPr>
                        <a:t> </a:t>
                      </a:r>
                      <a:r>
                        <a:rPr lang="en-IN" sz="1200" dirty="0" smtClean="0">
                          <a:latin typeface="+mn-lt"/>
                          <a:ea typeface="Calibri"/>
                          <a:cs typeface="Mangal"/>
                        </a:rPr>
                        <a:t>substantially </a:t>
                      </a:r>
                      <a:r>
                        <a:rPr lang="en-IN" sz="1200" dirty="0">
                          <a:latin typeface="+mn-lt"/>
                          <a:ea typeface="Calibri"/>
                          <a:cs typeface="Mangal"/>
                        </a:rPr>
                        <a:t>improved the performance of ML techniques &amp; among them PC-ELM has better performance.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7116">
                <a:tc>
                  <a:txBody>
                    <a:bodyPr/>
                    <a:lstStyle/>
                    <a:p>
                      <a:pPr algn="just">
                        <a:lnSpc>
                          <a:spcPct val="100000"/>
                        </a:lnSpc>
                        <a:spcAft>
                          <a:spcPts val="0"/>
                        </a:spcAft>
                      </a:pPr>
                      <a:r>
                        <a:rPr lang="en-US" sz="1200" dirty="0" smtClean="0">
                          <a:solidFill>
                            <a:srgbClr val="000000"/>
                          </a:solidFill>
                          <a:latin typeface="+mn-lt"/>
                          <a:ea typeface="Arial Unicode MS"/>
                          <a:cs typeface="Mangal"/>
                        </a:rPr>
                        <a:t>2018</a:t>
                      </a:r>
                    </a:p>
                    <a:p>
                      <a:pPr algn="just">
                        <a:lnSpc>
                          <a:spcPct val="100000"/>
                        </a:lnSpc>
                        <a:spcAft>
                          <a:spcPts val="0"/>
                        </a:spcAft>
                      </a:pPr>
                      <a:r>
                        <a:rPr lang="en-US" sz="1200" dirty="0" smtClean="0">
                          <a:solidFill>
                            <a:srgbClr val="000000"/>
                          </a:solidFill>
                          <a:latin typeface="+mn-lt"/>
                          <a:ea typeface="Arial Unicode MS"/>
                          <a:cs typeface="Mangal"/>
                        </a:rPr>
                        <a:t>[9]</a:t>
                      </a:r>
                      <a:endParaRPr lang="en-IN" sz="1200" dirty="0">
                        <a:latin typeface="+mn-lt"/>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200" b="1" dirty="0">
                          <a:solidFill>
                            <a:srgbClr val="000000"/>
                          </a:solidFill>
                          <a:latin typeface="+mn-lt"/>
                          <a:ea typeface="Arial Unicode MS"/>
                          <a:cs typeface="Mangal"/>
                        </a:rPr>
                        <a:t>Data: </a:t>
                      </a:r>
                      <a:r>
                        <a:rPr lang="en-US" sz="1200" dirty="0" smtClean="0">
                          <a:solidFill>
                            <a:srgbClr val="000000"/>
                          </a:solidFill>
                          <a:latin typeface="+mn-lt"/>
                          <a:ea typeface="Arial Unicode MS"/>
                          <a:cs typeface="Mangal"/>
                        </a:rPr>
                        <a:t>IITM </a:t>
                      </a:r>
                      <a:r>
                        <a:rPr lang="en-US" sz="1200" dirty="0">
                          <a:solidFill>
                            <a:srgbClr val="000000"/>
                          </a:solidFill>
                          <a:latin typeface="+mn-lt"/>
                          <a:ea typeface="Arial Unicode MS"/>
                          <a:cs typeface="Mangal"/>
                        </a:rPr>
                        <a:t>time </a:t>
                      </a:r>
                      <a:r>
                        <a:rPr lang="en-US" sz="1200" dirty="0" smtClean="0">
                          <a:solidFill>
                            <a:srgbClr val="000000"/>
                          </a:solidFill>
                          <a:latin typeface="+mn-lt"/>
                          <a:ea typeface="Arial Unicode MS"/>
                          <a:cs typeface="Mangal"/>
                        </a:rPr>
                        <a:t>series data </a:t>
                      </a:r>
                      <a:r>
                        <a:rPr lang="en-US" sz="1200" dirty="0">
                          <a:solidFill>
                            <a:srgbClr val="000000"/>
                          </a:solidFill>
                          <a:latin typeface="+mn-lt"/>
                          <a:ea typeface="Arial Unicode MS"/>
                          <a:cs typeface="Mangal"/>
                        </a:rPr>
                        <a:t>for ISMR</a:t>
                      </a:r>
                      <a:endParaRPr lang="en-IN" sz="1200" dirty="0">
                        <a:latin typeface="+mn-lt"/>
                        <a:ea typeface="Calibri"/>
                        <a:cs typeface="Mangal"/>
                      </a:endParaRPr>
                    </a:p>
                    <a:p>
                      <a:pPr algn="just">
                        <a:lnSpc>
                          <a:spcPct val="100000"/>
                        </a:lnSpc>
                        <a:spcAft>
                          <a:spcPts val="0"/>
                        </a:spcAft>
                      </a:pPr>
                      <a:r>
                        <a:rPr lang="en-US" sz="1200" b="1" dirty="0">
                          <a:solidFill>
                            <a:srgbClr val="000000"/>
                          </a:solidFill>
                          <a:latin typeface="+mn-lt"/>
                          <a:ea typeface="Arial Unicode MS"/>
                          <a:cs typeface="Mangal"/>
                        </a:rPr>
                        <a:t>Techniques:</a:t>
                      </a:r>
                      <a:r>
                        <a:rPr lang="en-US" sz="1200" dirty="0">
                          <a:solidFill>
                            <a:srgbClr val="000000"/>
                          </a:solidFill>
                          <a:latin typeface="+mn-lt"/>
                          <a:ea typeface="Arial Unicode MS"/>
                          <a:cs typeface="Mangal"/>
                        </a:rPr>
                        <a:t> </a:t>
                      </a:r>
                      <a:r>
                        <a:rPr lang="en-IN" sz="1200" dirty="0" smtClean="0">
                          <a:latin typeface="+mn-lt"/>
                          <a:ea typeface="Calibri"/>
                          <a:cs typeface="Mangal"/>
                        </a:rPr>
                        <a:t>SLFN,</a:t>
                      </a:r>
                      <a:r>
                        <a:rPr lang="en-IN" sz="1200" baseline="0" dirty="0" smtClean="0">
                          <a:latin typeface="+mn-lt"/>
                          <a:ea typeface="Calibri"/>
                          <a:cs typeface="Mangal"/>
                        </a:rPr>
                        <a:t> </a:t>
                      </a:r>
                      <a:r>
                        <a:rPr lang="en-IN" sz="1200" dirty="0" smtClean="0">
                          <a:latin typeface="+mn-lt"/>
                          <a:ea typeface="Calibri"/>
                          <a:cs typeface="Mangal"/>
                        </a:rPr>
                        <a:t>Random Vector Functional Link  (RVFL)</a:t>
                      </a:r>
                      <a:r>
                        <a:rPr lang="en-IN" sz="1200" baseline="0" dirty="0" smtClean="0">
                          <a:latin typeface="+mn-lt"/>
                          <a:ea typeface="Calibri"/>
                          <a:cs typeface="Mangal"/>
                        </a:rPr>
                        <a:t> &amp;</a:t>
                      </a:r>
                      <a:r>
                        <a:rPr lang="en-IN" sz="1200" dirty="0" smtClean="0">
                          <a:latin typeface="+mn-lt"/>
                          <a:ea typeface="Calibri"/>
                          <a:cs typeface="Mangal"/>
                        </a:rPr>
                        <a:t> ROS-RVFL</a:t>
                      </a:r>
                      <a:endParaRPr lang="en-IN" sz="1200" dirty="0">
                        <a:latin typeface="+mn-lt"/>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200" dirty="0">
                          <a:solidFill>
                            <a:srgbClr val="000000"/>
                          </a:solidFill>
                          <a:latin typeface="+mn-lt"/>
                          <a:ea typeface="Arial Unicode MS"/>
                          <a:cs typeface="Mangal"/>
                        </a:rPr>
                        <a:t>In comparison with </a:t>
                      </a:r>
                      <a:r>
                        <a:rPr lang="en-US" sz="1200" dirty="0" err="1">
                          <a:solidFill>
                            <a:srgbClr val="000000"/>
                          </a:solidFill>
                          <a:latin typeface="+mn-lt"/>
                          <a:ea typeface="Arial Unicode MS"/>
                          <a:cs typeface="Mangal"/>
                        </a:rPr>
                        <a:t>Sahai</a:t>
                      </a:r>
                      <a:r>
                        <a:rPr lang="en-US" sz="1200" dirty="0">
                          <a:solidFill>
                            <a:srgbClr val="000000"/>
                          </a:solidFill>
                          <a:latin typeface="+mn-lt"/>
                          <a:ea typeface="Arial Unicode MS"/>
                          <a:cs typeface="Mangal"/>
                        </a:rPr>
                        <a:t> </a:t>
                      </a:r>
                      <a:r>
                        <a:rPr lang="en-US" sz="1200" i="1" dirty="0">
                          <a:solidFill>
                            <a:srgbClr val="000000"/>
                          </a:solidFill>
                          <a:latin typeface="+mn-lt"/>
                          <a:ea typeface="Arial Unicode MS"/>
                          <a:cs typeface="Mangal"/>
                        </a:rPr>
                        <a:t>et al.</a:t>
                      </a:r>
                      <a:r>
                        <a:rPr lang="en-US" sz="1200" dirty="0">
                          <a:solidFill>
                            <a:srgbClr val="000000"/>
                          </a:solidFill>
                          <a:latin typeface="+mn-lt"/>
                          <a:ea typeface="Arial Unicode MS"/>
                          <a:cs typeface="Mangal"/>
                        </a:rPr>
                        <a:t> </a:t>
                      </a:r>
                      <a:r>
                        <a:rPr lang="en-US" sz="1200" dirty="0" smtClean="0">
                          <a:solidFill>
                            <a:srgbClr val="000000"/>
                          </a:solidFill>
                          <a:latin typeface="+mn-lt"/>
                          <a:ea typeface="Arial Unicode MS"/>
                          <a:cs typeface="Mangal"/>
                        </a:rPr>
                        <a:t>[7] and </a:t>
                      </a:r>
                      <a:r>
                        <a:rPr lang="en-US" sz="1200" dirty="0">
                          <a:solidFill>
                            <a:srgbClr val="000000"/>
                          </a:solidFill>
                          <a:latin typeface="+mn-lt"/>
                          <a:ea typeface="Arial Unicode MS"/>
                          <a:cs typeface="Mangal"/>
                        </a:rPr>
                        <a:t>Singh &amp; </a:t>
                      </a:r>
                      <a:r>
                        <a:rPr lang="en-US" sz="1200" dirty="0" smtClean="0">
                          <a:solidFill>
                            <a:srgbClr val="000000"/>
                          </a:solidFill>
                          <a:latin typeface="+mn-lt"/>
                          <a:ea typeface="Arial Unicode MS"/>
                          <a:cs typeface="Mangal"/>
                        </a:rPr>
                        <a:t>Borah [8] </a:t>
                      </a:r>
                      <a:r>
                        <a:rPr lang="en-US" sz="1200" dirty="0">
                          <a:solidFill>
                            <a:srgbClr val="000000"/>
                          </a:solidFill>
                          <a:latin typeface="+mn-lt"/>
                          <a:ea typeface="Arial Unicode MS"/>
                          <a:cs typeface="Mangal"/>
                        </a:rPr>
                        <a:t>studies, this </a:t>
                      </a:r>
                      <a:r>
                        <a:rPr lang="en-US" sz="1200" dirty="0" smtClean="0">
                          <a:solidFill>
                            <a:srgbClr val="000000"/>
                          </a:solidFill>
                          <a:latin typeface="+mn-lt"/>
                          <a:ea typeface="Arial Unicode MS"/>
                          <a:cs typeface="Mangal"/>
                        </a:rPr>
                        <a:t>work has </a:t>
                      </a:r>
                      <a:r>
                        <a:rPr lang="en-US" sz="1200" dirty="0">
                          <a:solidFill>
                            <a:srgbClr val="000000"/>
                          </a:solidFill>
                          <a:latin typeface="+mn-lt"/>
                          <a:ea typeface="Arial Unicode MS"/>
                          <a:cs typeface="Mangal"/>
                        </a:rPr>
                        <a:t>found better accuracy using ROS-RVFL technique.</a:t>
                      </a:r>
                      <a:r>
                        <a:rPr lang="en-US" sz="1200" dirty="0">
                          <a:latin typeface="+mn-lt"/>
                          <a:ea typeface="Calibri"/>
                          <a:cs typeface="Mangal"/>
                        </a:rPr>
                        <a:t> </a:t>
                      </a:r>
                      <a:endParaRPr lang="en-IN" sz="1200" dirty="0">
                        <a:latin typeface="+mn-lt"/>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0010">
                <a:tc>
                  <a:txBody>
                    <a:bodyPr/>
                    <a:lstStyle/>
                    <a:p>
                      <a:pPr algn="just">
                        <a:lnSpc>
                          <a:spcPct val="100000"/>
                        </a:lnSpc>
                        <a:spcAft>
                          <a:spcPts val="0"/>
                        </a:spcAft>
                      </a:pPr>
                      <a:r>
                        <a:rPr lang="en-US" sz="1200" dirty="0" smtClean="0">
                          <a:solidFill>
                            <a:srgbClr val="000000"/>
                          </a:solidFill>
                          <a:latin typeface="+mn-lt"/>
                          <a:ea typeface="Arial Unicode MS"/>
                          <a:cs typeface="Mangal"/>
                        </a:rPr>
                        <a:t>2017</a:t>
                      </a:r>
                    </a:p>
                    <a:p>
                      <a:pPr algn="just">
                        <a:lnSpc>
                          <a:spcPct val="100000"/>
                        </a:lnSpc>
                        <a:spcAft>
                          <a:spcPts val="0"/>
                        </a:spcAft>
                      </a:pPr>
                      <a:r>
                        <a:rPr lang="en-US" sz="1200" dirty="0" smtClean="0">
                          <a:solidFill>
                            <a:srgbClr val="000000"/>
                          </a:solidFill>
                          <a:latin typeface="+mn-lt"/>
                          <a:ea typeface="Arial Unicode MS"/>
                          <a:cs typeface="Mangal"/>
                        </a:rPr>
                        <a:t>[11]</a:t>
                      </a:r>
                      <a:endParaRPr lang="en-IN" sz="1200" dirty="0">
                        <a:latin typeface="+mn-lt"/>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200" b="1" dirty="0">
                          <a:solidFill>
                            <a:srgbClr val="000000"/>
                          </a:solidFill>
                          <a:latin typeface="+mn-lt"/>
                          <a:ea typeface="Arial Unicode MS"/>
                          <a:cs typeface="Mangal"/>
                        </a:rPr>
                        <a:t>Data: </a:t>
                      </a:r>
                      <a:r>
                        <a:rPr lang="en-US" sz="1200" dirty="0">
                          <a:solidFill>
                            <a:srgbClr val="000000"/>
                          </a:solidFill>
                          <a:latin typeface="+mn-lt"/>
                          <a:ea typeface="Arial Unicode MS"/>
                          <a:cs typeface="Mangal"/>
                        </a:rPr>
                        <a:t>IITM time series data for Kerala </a:t>
                      </a:r>
                      <a:r>
                        <a:rPr lang="en-US" sz="1200" dirty="0" smtClean="0">
                          <a:solidFill>
                            <a:srgbClr val="000000"/>
                          </a:solidFill>
                          <a:latin typeface="+mn-lt"/>
                          <a:ea typeface="Arial Unicode MS"/>
                          <a:cs typeface="Mangal"/>
                        </a:rPr>
                        <a:t>SMR</a:t>
                      </a:r>
                    </a:p>
                    <a:p>
                      <a:pPr algn="just">
                        <a:lnSpc>
                          <a:spcPct val="100000"/>
                        </a:lnSpc>
                        <a:spcAft>
                          <a:spcPts val="0"/>
                        </a:spcAft>
                      </a:pPr>
                      <a:r>
                        <a:rPr lang="en-US" sz="1200" b="1" dirty="0" smtClean="0">
                          <a:solidFill>
                            <a:srgbClr val="000000"/>
                          </a:solidFill>
                          <a:latin typeface="+mn-lt"/>
                          <a:ea typeface="Arial Unicode MS"/>
                          <a:cs typeface="Mangal"/>
                        </a:rPr>
                        <a:t>Techniques</a:t>
                      </a:r>
                      <a:r>
                        <a:rPr lang="en-US" sz="1200" b="1" dirty="0">
                          <a:solidFill>
                            <a:srgbClr val="000000"/>
                          </a:solidFill>
                          <a:latin typeface="+mn-lt"/>
                          <a:ea typeface="Arial Unicode MS"/>
                          <a:cs typeface="Mangal"/>
                        </a:rPr>
                        <a:t>: </a:t>
                      </a:r>
                      <a:r>
                        <a:rPr lang="en-IN" sz="1200" b="0" baseline="0" dirty="0" smtClean="0">
                          <a:solidFill>
                            <a:schemeClr val="tx1"/>
                          </a:solidFill>
                          <a:latin typeface="+mn-lt"/>
                          <a:ea typeface="Arial Unicode MS"/>
                          <a:cs typeface="Mangal"/>
                        </a:rPr>
                        <a:t> SLFN </a:t>
                      </a:r>
                      <a:r>
                        <a:rPr lang="en-IN" sz="1200" dirty="0" smtClean="0">
                          <a:latin typeface="+mn-lt"/>
                          <a:ea typeface="Calibri"/>
                          <a:cs typeface="Mangal"/>
                        </a:rPr>
                        <a:t>&amp; </a:t>
                      </a:r>
                      <a:r>
                        <a:rPr lang="en-IN" sz="1200" dirty="0">
                          <a:latin typeface="+mn-lt"/>
                          <a:ea typeface="Calibri"/>
                          <a:cs typeface="Mangal"/>
                        </a:rPr>
                        <a:t>ELM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200" dirty="0">
                          <a:solidFill>
                            <a:srgbClr val="000000"/>
                          </a:solidFill>
                          <a:latin typeface="+mn-lt"/>
                          <a:ea typeface="Arial Unicode MS"/>
                          <a:cs typeface="Mangal"/>
                        </a:rPr>
                        <a:t>For Kerala SMR prediction, ELM is more </a:t>
                      </a:r>
                      <a:r>
                        <a:rPr lang="en-US" sz="1200" dirty="0" smtClean="0">
                          <a:solidFill>
                            <a:srgbClr val="000000"/>
                          </a:solidFill>
                          <a:latin typeface="+mn-lt"/>
                          <a:ea typeface="Arial Unicode MS"/>
                          <a:cs typeface="Mangal"/>
                        </a:rPr>
                        <a:t>accurate.</a:t>
                      </a:r>
                      <a:endParaRPr lang="en-IN" sz="1200" dirty="0">
                        <a:latin typeface="+mn-lt"/>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0013">
                <a:tc>
                  <a:txBody>
                    <a:bodyPr/>
                    <a:lstStyle/>
                    <a:p>
                      <a:pPr algn="just">
                        <a:lnSpc>
                          <a:spcPct val="100000"/>
                        </a:lnSpc>
                        <a:spcAft>
                          <a:spcPts val="0"/>
                        </a:spcAft>
                      </a:pPr>
                      <a:r>
                        <a:rPr lang="en-US" sz="1200" dirty="0" smtClean="0">
                          <a:solidFill>
                            <a:srgbClr val="000000"/>
                          </a:solidFill>
                          <a:latin typeface="+mn-lt"/>
                          <a:ea typeface="Arial Unicode MS"/>
                          <a:cs typeface="Mangal"/>
                        </a:rPr>
                        <a:t>2017</a:t>
                      </a:r>
                    </a:p>
                    <a:p>
                      <a:pPr algn="just">
                        <a:lnSpc>
                          <a:spcPct val="100000"/>
                        </a:lnSpc>
                        <a:spcAft>
                          <a:spcPts val="0"/>
                        </a:spcAft>
                      </a:pPr>
                      <a:r>
                        <a:rPr lang="en-US" sz="1200" dirty="0" smtClean="0">
                          <a:solidFill>
                            <a:srgbClr val="000000"/>
                          </a:solidFill>
                          <a:latin typeface="+mn-lt"/>
                          <a:ea typeface="Arial Unicode MS"/>
                          <a:cs typeface="Mangal"/>
                        </a:rPr>
                        <a:t>[10]</a:t>
                      </a:r>
                      <a:endParaRPr lang="en-IN" sz="1200" dirty="0">
                        <a:latin typeface="+mn-lt"/>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200" b="1" dirty="0">
                          <a:solidFill>
                            <a:srgbClr val="000000"/>
                          </a:solidFill>
                          <a:latin typeface="+mn-lt"/>
                          <a:ea typeface="Arial Unicode MS"/>
                          <a:cs typeface="Mangal"/>
                        </a:rPr>
                        <a:t>Data: </a:t>
                      </a:r>
                      <a:r>
                        <a:rPr lang="en-US" sz="1200" b="0" dirty="0" smtClean="0">
                          <a:solidFill>
                            <a:srgbClr val="000000"/>
                          </a:solidFill>
                          <a:latin typeface="+mn-lt"/>
                          <a:ea typeface="Arial Unicode MS"/>
                          <a:cs typeface="Mangal"/>
                        </a:rPr>
                        <a:t>IITM </a:t>
                      </a:r>
                      <a:r>
                        <a:rPr lang="en-IN" sz="1200" dirty="0" smtClean="0">
                          <a:latin typeface="+mn-lt"/>
                          <a:ea typeface="Calibri"/>
                          <a:cs typeface="Mangal"/>
                        </a:rPr>
                        <a:t>time series data for</a:t>
                      </a:r>
                      <a:r>
                        <a:rPr lang="en-IN" sz="1200" baseline="0" dirty="0" smtClean="0">
                          <a:latin typeface="+mn-lt"/>
                          <a:ea typeface="Calibri"/>
                          <a:cs typeface="Mangal"/>
                        </a:rPr>
                        <a:t> NEMR</a:t>
                      </a:r>
                      <a:r>
                        <a:rPr lang="en-IN" sz="1200" dirty="0" smtClean="0">
                          <a:latin typeface="+mn-lt"/>
                          <a:ea typeface="Calibri"/>
                          <a:cs typeface="Mangal"/>
                        </a:rPr>
                        <a:t> </a:t>
                      </a:r>
                    </a:p>
                    <a:p>
                      <a:pPr algn="just">
                        <a:lnSpc>
                          <a:spcPct val="100000"/>
                        </a:lnSpc>
                        <a:spcAft>
                          <a:spcPts val="0"/>
                        </a:spcAft>
                      </a:pPr>
                      <a:r>
                        <a:rPr lang="en-IN" sz="1200" b="1" dirty="0" smtClean="0">
                          <a:latin typeface="+mn-lt"/>
                          <a:ea typeface="Calibri"/>
                          <a:cs typeface="Mangal"/>
                        </a:rPr>
                        <a:t>Predictors:</a:t>
                      </a:r>
                      <a:r>
                        <a:rPr lang="en-IN" sz="1200" b="1" baseline="0" dirty="0" smtClean="0">
                          <a:latin typeface="+mn-lt"/>
                          <a:ea typeface="Calibri"/>
                          <a:cs typeface="Mangal"/>
                        </a:rPr>
                        <a:t> </a:t>
                      </a:r>
                      <a:r>
                        <a:rPr lang="en-IN" sz="1200" dirty="0" smtClean="0">
                          <a:latin typeface="+mn-lt"/>
                          <a:ea typeface="Calibri"/>
                          <a:cs typeface="Mangal"/>
                        </a:rPr>
                        <a:t>SST</a:t>
                      </a:r>
                      <a:r>
                        <a:rPr lang="en-IN" sz="1200" baseline="0" dirty="0" smtClean="0">
                          <a:latin typeface="+mn-lt"/>
                          <a:ea typeface="Calibri"/>
                          <a:cs typeface="Mangal"/>
                        </a:rPr>
                        <a:t> &amp; </a:t>
                      </a:r>
                      <a:r>
                        <a:rPr lang="en-IN" sz="1200" dirty="0" smtClean="0">
                          <a:latin typeface="+mn-lt"/>
                          <a:ea typeface="Calibri"/>
                          <a:cs typeface="Mangal"/>
                        </a:rPr>
                        <a:t>SLP</a:t>
                      </a:r>
                      <a:endParaRPr lang="en-IN" sz="1200" dirty="0">
                        <a:latin typeface="+mn-lt"/>
                        <a:ea typeface="Calibri"/>
                        <a:cs typeface="Mangal"/>
                      </a:endParaRPr>
                    </a:p>
                    <a:p>
                      <a:pPr algn="just">
                        <a:lnSpc>
                          <a:spcPct val="100000"/>
                        </a:lnSpc>
                        <a:spcAft>
                          <a:spcPts val="0"/>
                        </a:spcAft>
                      </a:pPr>
                      <a:r>
                        <a:rPr lang="en-IN" sz="1200" b="1" dirty="0">
                          <a:latin typeface="+mn-lt"/>
                          <a:ea typeface="Calibri"/>
                          <a:cs typeface="Mangal"/>
                        </a:rPr>
                        <a:t>Techniques: </a:t>
                      </a:r>
                      <a:r>
                        <a:rPr lang="en-IN" sz="1200" dirty="0" smtClean="0">
                          <a:latin typeface="+mn-lt"/>
                          <a:ea typeface="Calibri"/>
                          <a:cs typeface="Mangal"/>
                        </a:rPr>
                        <a:t>ANN</a:t>
                      </a:r>
                      <a:r>
                        <a:rPr lang="en-IN" sz="1200" baseline="0" dirty="0" smtClean="0">
                          <a:latin typeface="+mn-lt"/>
                          <a:ea typeface="Calibri"/>
                          <a:cs typeface="Mangal"/>
                        </a:rPr>
                        <a:t> &amp;  E</a:t>
                      </a:r>
                      <a:r>
                        <a:rPr lang="en-IN" sz="1200" dirty="0" smtClean="0">
                          <a:latin typeface="+mn-lt"/>
                          <a:ea typeface="Calibri"/>
                          <a:cs typeface="Mangal"/>
                        </a:rPr>
                        <a:t>LM</a:t>
                      </a:r>
                      <a:endParaRPr lang="en-IN" sz="1200" dirty="0">
                        <a:latin typeface="+mn-lt"/>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IN" sz="1200" dirty="0">
                          <a:latin typeface="+mn-lt"/>
                          <a:ea typeface="Calibri"/>
                          <a:cs typeface="Mangal"/>
                        </a:rPr>
                        <a:t>Better technique is ELM with </a:t>
                      </a:r>
                      <a:r>
                        <a:rPr lang="en-IN" sz="1200" dirty="0" err="1">
                          <a:latin typeface="+mn-lt"/>
                          <a:ea typeface="Calibri"/>
                          <a:cs typeface="Mangal"/>
                        </a:rPr>
                        <a:t>radbas</a:t>
                      </a:r>
                      <a:r>
                        <a:rPr lang="en-IN" sz="1200" dirty="0">
                          <a:latin typeface="+mn-lt"/>
                          <a:ea typeface="Calibri"/>
                          <a:cs typeface="Mangal"/>
                        </a:rPr>
                        <a:t> activation function. </a:t>
                      </a:r>
                      <a:r>
                        <a:rPr lang="en-IN" sz="1200" dirty="0" smtClean="0">
                          <a:latin typeface="+mn-lt"/>
                          <a:ea typeface="Calibri"/>
                          <a:cs typeface="Mangal"/>
                        </a:rPr>
                        <a:t>SST </a:t>
                      </a:r>
                      <a:r>
                        <a:rPr lang="en-IN" sz="1200" dirty="0">
                          <a:latin typeface="+mn-lt"/>
                          <a:ea typeface="Calibri"/>
                          <a:cs typeface="Mangal"/>
                        </a:rPr>
                        <a:t>is a good predictor than </a:t>
                      </a:r>
                      <a:r>
                        <a:rPr lang="en-IN" sz="1200" dirty="0" smtClean="0">
                          <a:latin typeface="+mn-lt"/>
                          <a:ea typeface="Calibri"/>
                          <a:cs typeface="Mangal"/>
                        </a:rPr>
                        <a:t>SLP.</a:t>
                      </a:r>
                      <a:endParaRPr lang="en-IN" sz="1200" dirty="0">
                        <a:latin typeface="+mn-lt"/>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3" name="Rectangle 62"/>
          <p:cNvSpPr/>
          <p:nvPr/>
        </p:nvSpPr>
        <p:spPr>
          <a:xfrm>
            <a:off x="5255419" y="12150229"/>
            <a:ext cx="4680520" cy="553998"/>
          </a:xfrm>
          <a:prstGeom prst="rect">
            <a:avLst/>
          </a:prstGeom>
        </p:spPr>
        <p:txBody>
          <a:bodyPr wrap="square">
            <a:spAutoFit/>
          </a:bodyPr>
          <a:lstStyle/>
          <a:p>
            <a:pPr algn="just"/>
            <a:r>
              <a:rPr lang="en-US" sz="1500" b="1" dirty="0" smtClean="0"/>
              <a:t>Table 1: Relevant previous studies in our laboratory </a:t>
            </a:r>
            <a:r>
              <a:rPr lang="en-US" sz="1500" b="1" dirty="0" smtClean="0"/>
              <a:t>(</a:t>
            </a:r>
            <a:r>
              <a:rPr lang="en-US" sz="1500" b="1" dirty="0" smtClean="0"/>
              <a:t>Dash </a:t>
            </a:r>
            <a:r>
              <a:rPr lang="en-US" sz="1500" b="1" i="1" dirty="0" smtClean="0"/>
              <a:t>et al.)</a:t>
            </a:r>
            <a:endParaRPr lang="en-IN" sz="1500" b="1" i="1" dirty="0"/>
          </a:p>
        </p:txBody>
      </p:sp>
      <p:grpSp>
        <p:nvGrpSpPr>
          <p:cNvPr id="3074" name="Group 2"/>
          <p:cNvGrpSpPr>
            <a:grpSpLocks/>
          </p:cNvGrpSpPr>
          <p:nvPr/>
        </p:nvGrpSpPr>
        <p:grpSpPr bwMode="auto">
          <a:xfrm>
            <a:off x="5327427" y="3365253"/>
            <a:ext cx="4536504" cy="2952328"/>
            <a:chOff x="1854" y="10229"/>
            <a:chExt cx="8032" cy="4076"/>
          </a:xfrm>
        </p:grpSpPr>
        <p:sp>
          <p:nvSpPr>
            <p:cNvPr id="3075" name="Text Box 3"/>
            <p:cNvSpPr txBox="1">
              <a:spLocks noChangeArrowheads="1"/>
            </p:cNvSpPr>
            <p:nvPr/>
          </p:nvSpPr>
          <p:spPr bwMode="auto">
            <a:xfrm>
              <a:off x="5192" y="10229"/>
              <a:ext cx="1440" cy="733"/>
            </a:xfrm>
            <a:prstGeom prst="rect">
              <a:avLst/>
            </a:prstGeom>
            <a:solidFill>
              <a:srgbClr val="C00000"/>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dirty="0" smtClean="0">
                  <a:ln>
                    <a:noFill/>
                  </a:ln>
                  <a:solidFill>
                    <a:schemeClr val="bg1"/>
                  </a:solidFill>
                  <a:effectLst/>
                  <a:latin typeface="Arial" pitchFamily="34" charset="0"/>
                  <a:ea typeface="Arial" pitchFamily="34" charset="0"/>
                  <a:cs typeface="Arial" pitchFamily="34" charset="0"/>
                </a:rPr>
                <a:t>Machine Learning</a:t>
              </a:r>
              <a:endParaRPr kumimoji="0" lang="en-US" sz="1800" b="1" i="0" u="none" strike="noStrike" cap="none" normalizeH="0" baseline="0" dirty="0" smtClean="0">
                <a:ln>
                  <a:noFill/>
                </a:ln>
                <a:solidFill>
                  <a:schemeClr val="bg1"/>
                </a:solidFill>
                <a:effectLst/>
                <a:latin typeface="Arial" pitchFamily="34" charset="0"/>
                <a:cs typeface="Arial" pitchFamily="34" charset="0"/>
              </a:endParaRPr>
            </a:p>
          </p:txBody>
        </p:sp>
        <p:sp>
          <p:nvSpPr>
            <p:cNvPr id="3076" name="Text Box 4"/>
            <p:cNvSpPr txBox="1">
              <a:spLocks noChangeArrowheads="1"/>
            </p:cNvSpPr>
            <p:nvPr/>
          </p:nvSpPr>
          <p:spPr bwMode="auto">
            <a:xfrm>
              <a:off x="5192" y="11452"/>
              <a:ext cx="1440" cy="733"/>
            </a:xfrm>
            <a:prstGeom prst="rect">
              <a:avLst/>
            </a:prstGeom>
            <a:solidFill>
              <a:srgbClr val="CCC0D9"/>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800" b="1" i="0" u="none" strike="noStrike" cap="none" normalizeH="0" baseline="0" smtClean="0">
                  <a:ln>
                    <a:noFill/>
                  </a:ln>
                  <a:solidFill>
                    <a:schemeClr val="tx1"/>
                  </a:solidFill>
                  <a:effectLst/>
                  <a:latin typeface="Arial" pitchFamily="34" charset="0"/>
                  <a:ea typeface="Arial" pitchFamily="34" charset="0"/>
                  <a:cs typeface="Arial" pitchFamily="34" charset="0"/>
                </a:rPr>
                <a:t>Semi-Supervised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IN" sz="800" b="1" i="0" u="none" strike="noStrike" cap="none" normalizeH="0" baseline="0" smtClean="0">
                  <a:ln>
                    <a:noFill/>
                  </a:ln>
                  <a:solidFill>
                    <a:schemeClr val="tx1"/>
                  </a:solidFill>
                  <a:effectLst/>
                  <a:latin typeface="Arial" pitchFamily="34" charset="0"/>
                  <a:ea typeface="Arial" pitchFamily="34" charset="0"/>
                  <a:cs typeface="Arial" pitchFamily="34" charset="0"/>
                </a:rPr>
                <a:t>Learning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7" name="Text Box 5"/>
            <p:cNvSpPr txBox="1">
              <a:spLocks noChangeArrowheads="1"/>
            </p:cNvSpPr>
            <p:nvPr/>
          </p:nvSpPr>
          <p:spPr bwMode="auto">
            <a:xfrm>
              <a:off x="2008" y="11452"/>
              <a:ext cx="1440" cy="733"/>
            </a:xfrm>
            <a:prstGeom prst="rect">
              <a:avLst/>
            </a:prstGeom>
            <a:solidFill>
              <a:srgbClr val="FFC000"/>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400" b="1" i="0"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IN" sz="800" b="1" i="0" u="none" strike="noStrike" cap="none" normalizeH="0" baseline="0" smtClean="0">
                  <a:ln>
                    <a:noFill/>
                  </a:ln>
                  <a:solidFill>
                    <a:schemeClr val="tx1"/>
                  </a:solidFill>
                  <a:effectLst/>
                  <a:latin typeface="Arial" pitchFamily="34" charset="0"/>
                  <a:ea typeface="Arial" pitchFamily="34" charset="0"/>
                  <a:cs typeface="Arial" pitchFamily="34" charset="0"/>
                </a:rPr>
                <a:t>Supervised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IN" sz="800" b="1" i="0" u="none" strike="noStrike" cap="none" normalizeH="0" baseline="0" smtClean="0">
                  <a:ln>
                    <a:noFill/>
                  </a:ln>
                  <a:solidFill>
                    <a:schemeClr val="tx1"/>
                  </a:solidFill>
                  <a:effectLst/>
                  <a:latin typeface="Arial" pitchFamily="34" charset="0"/>
                  <a:ea typeface="Arial" pitchFamily="34" charset="0"/>
                  <a:cs typeface="Arial" pitchFamily="34" charset="0"/>
                </a:rPr>
                <a:t>Learning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8" name="Text Box 6"/>
            <p:cNvSpPr txBox="1">
              <a:spLocks noChangeArrowheads="1"/>
            </p:cNvSpPr>
            <p:nvPr/>
          </p:nvSpPr>
          <p:spPr bwMode="auto">
            <a:xfrm>
              <a:off x="3511" y="11452"/>
              <a:ext cx="1540" cy="733"/>
            </a:xfrm>
            <a:prstGeom prst="rect">
              <a:avLst/>
            </a:prstGeom>
            <a:solidFill>
              <a:srgbClr val="C2D69B"/>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4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IN" sz="800" b="1" i="0" u="none" strike="noStrike" cap="none" normalizeH="0" baseline="0" dirty="0" smtClean="0">
                  <a:ln>
                    <a:noFill/>
                  </a:ln>
                  <a:solidFill>
                    <a:schemeClr val="tx1"/>
                  </a:solidFill>
                  <a:effectLst/>
                  <a:latin typeface="Arial" pitchFamily="34" charset="0"/>
                  <a:ea typeface="Arial" pitchFamily="34" charset="0"/>
                  <a:cs typeface="Arial" pitchFamily="34" charset="0"/>
                </a:rPr>
                <a:t>Unsupervised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IN" sz="800" b="1" i="0" u="none" strike="noStrike" cap="none" normalizeH="0" baseline="0" dirty="0" smtClean="0">
                  <a:ln>
                    <a:noFill/>
                  </a:ln>
                  <a:solidFill>
                    <a:schemeClr val="tx1"/>
                  </a:solidFill>
                  <a:effectLst/>
                  <a:latin typeface="Arial" pitchFamily="34" charset="0"/>
                  <a:ea typeface="Arial" pitchFamily="34" charset="0"/>
                  <a:cs typeface="Arial" pitchFamily="34" charset="0"/>
                </a:rPr>
                <a:t>Learning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9" name="Text Box 7"/>
            <p:cNvSpPr txBox="1">
              <a:spLocks noChangeArrowheads="1"/>
            </p:cNvSpPr>
            <p:nvPr/>
          </p:nvSpPr>
          <p:spPr bwMode="auto">
            <a:xfrm>
              <a:off x="6699" y="11452"/>
              <a:ext cx="1657" cy="733"/>
            </a:xfrm>
            <a:prstGeom prst="rect">
              <a:avLst/>
            </a:prstGeom>
            <a:solidFill>
              <a:srgbClr val="F2DBDB"/>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4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IN" sz="800" b="1" i="0" u="none" strike="noStrike" cap="none" normalizeH="0" baseline="0" dirty="0" smtClean="0">
                  <a:ln>
                    <a:noFill/>
                  </a:ln>
                  <a:solidFill>
                    <a:schemeClr val="tx1"/>
                  </a:solidFill>
                  <a:effectLst/>
                  <a:latin typeface="Arial" pitchFamily="34" charset="0"/>
                  <a:ea typeface="Arial" pitchFamily="34" charset="0"/>
                  <a:cs typeface="Arial" pitchFamily="34" charset="0"/>
                </a:rPr>
                <a:t>Reinforcement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IN" sz="800" b="1" i="0" u="none" strike="noStrike" cap="none" normalizeH="0" baseline="0" dirty="0" smtClean="0">
                  <a:ln>
                    <a:noFill/>
                  </a:ln>
                  <a:solidFill>
                    <a:schemeClr val="tx1"/>
                  </a:solidFill>
                  <a:effectLst/>
                  <a:latin typeface="Arial" pitchFamily="34" charset="0"/>
                  <a:ea typeface="Arial" pitchFamily="34" charset="0"/>
                  <a:cs typeface="Arial" pitchFamily="34" charset="0"/>
                </a:rPr>
                <a:t>Learning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80" name="Text Box 8"/>
            <p:cNvSpPr txBox="1">
              <a:spLocks noChangeArrowheads="1"/>
            </p:cNvSpPr>
            <p:nvPr/>
          </p:nvSpPr>
          <p:spPr bwMode="auto">
            <a:xfrm>
              <a:off x="8446" y="11451"/>
              <a:ext cx="1440" cy="733"/>
            </a:xfrm>
            <a:prstGeom prst="rect">
              <a:avLst/>
            </a:prstGeom>
            <a:solidFill>
              <a:srgbClr val="C6D9F1"/>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400" b="1" i="0"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IN" sz="800" b="1" i="0" u="none" strike="noStrike" cap="none" normalizeH="0" baseline="0" smtClean="0">
                  <a:ln>
                    <a:noFill/>
                  </a:ln>
                  <a:solidFill>
                    <a:schemeClr val="tx1"/>
                  </a:solidFill>
                  <a:effectLst/>
                  <a:latin typeface="Arial" pitchFamily="34" charset="0"/>
                  <a:ea typeface="Arial" pitchFamily="34" charset="0"/>
                  <a:cs typeface="Arial" pitchFamily="34" charset="0"/>
                </a:rPr>
                <a:t>Deep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IN" sz="800" b="1" i="0" u="none" strike="noStrike" cap="none" normalizeH="0" baseline="0" smtClean="0">
                  <a:ln>
                    <a:noFill/>
                  </a:ln>
                  <a:solidFill>
                    <a:schemeClr val="tx1"/>
                  </a:solidFill>
                  <a:effectLst/>
                  <a:latin typeface="Arial" pitchFamily="34" charset="0"/>
                  <a:ea typeface="Arial" pitchFamily="34" charset="0"/>
                  <a:cs typeface="Arial" pitchFamily="34" charset="0"/>
                </a:rPr>
                <a:t>Learning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3081" name="AutoShape 9"/>
            <p:cNvCxnSpPr>
              <a:cxnSpLocks noChangeShapeType="1"/>
            </p:cNvCxnSpPr>
            <p:nvPr/>
          </p:nvCxnSpPr>
          <p:spPr bwMode="auto">
            <a:xfrm flipH="1">
              <a:off x="2568" y="10732"/>
              <a:ext cx="2624" cy="719"/>
            </a:xfrm>
            <a:prstGeom prst="straightConnector1">
              <a:avLst/>
            </a:prstGeom>
            <a:noFill/>
            <a:ln w="38100">
              <a:solidFill>
                <a:srgbClr val="000000"/>
              </a:solidFill>
              <a:round/>
              <a:headEnd/>
              <a:tailEnd/>
            </a:ln>
          </p:spPr>
        </p:cxnSp>
        <p:cxnSp>
          <p:nvCxnSpPr>
            <p:cNvPr id="3082" name="AutoShape 10"/>
            <p:cNvCxnSpPr>
              <a:cxnSpLocks noChangeShapeType="1"/>
            </p:cNvCxnSpPr>
            <p:nvPr/>
          </p:nvCxnSpPr>
          <p:spPr bwMode="auto">
            <a:xfrm>
              <a:off x="6632" y="10732"/>
              <a:ext cx="2497" cy="719"/>
            </a:xfrm>
            <a:prstGeom prst="straightConnector1">
              <a:avLst/>
            </a:prstGeom>
            <a:noFill/>
            <a:ln w="38100">
              <a:solidFill>
                <a:srgbClr val="000000"/>
              </a:solidFill>
              <a:round/>
              <a:headEnd/>
              <a:tailEnd/>
            </a:ln>
          </p:spPr>
        </p:cxnSp>
        <p:cxnSp>
          <p:nvCxnSpPr>
            <p:cNvPr id="3083" name="AutoShape 11"/>
            <p:cNvCxnSpPr>
              <a:cxnSpLocks noChangeShapeType="1"/>
            </p:cNvCxnSpPr>
            <p:nvPr/>
          </p:nvCxnSpPr>
          <p:spPr bwMode="auto">
            <a:xfrm flipH="1">
              <a:off x="4456" y="10962"/>
              <a:ext cx="1426" cy="489"/>
            </a:xfrm>
            <a:prstGeom prst="straightConnector1">
              <a:avLst/>
            </a:prstGeom>
            <a:noFill/>
            <a:ln w="38100">
              <a:solidFill>
                <a:srgbClr val="000000"/>
              </a:solidFill>
              <a:round/>
              <a:headEnd/>
              <a:tailEnd/>
            </a:ln>
          </p:spPr>
        </p:cxnSp>
        <p:cxnSp>
          <p:nvCxnSpPr>
            <p:cNvPr id="3084" name="AutoShape 12"/>
            <p:cNvCxnSpPr>
              <a:cxnSpLocks noChangeShapeType="1"/>
            </p:cNvCxnSpPr>
            <p:nvPr/>
          </p:nvCxnSpPr>
          <p:spPr bwMode="auto">
            <a:xfrm>
              <a:off x="5882" y="10962"/>
              <a:ext cx="1603" cy="490"/>
            </a:xfrm>
            <a:prstGeom prst="straightConnector1">
              <a:avLst/>
            </a:prstGeom>
            <a:noFill/>
            <a:ln w="28575">
              <a:solidFill>
                <a:srgbClr val="000000"/>
              </a:solidFill>
              <a:round/>
              <a:headEnd/>
              <a:tailEnd/>
            </a:ln>
          </p:spPr>
        </p:cxnSp>
        <p:cxnSp>
          <p:nvCxnSpPr>
            <p:cNvPr id="3085" name="AutoShape 13"/>
            <p:cNvCxnSpPr>
              <a:cxnSpLocks noChangeShapeType="1"/>
            </p:cNvCxnSpPr>
            <p:nvPr/>
          </p:nvCxnSpPr>
          <p:spPr bwMode="auto">
            <a:xfrm>
              <a:off x="5882" y="10962"/>
              <a:ext cx="1" cy="461"/>
            </a:xfrm>
            <a:prstGeom prst="straightConnector1">
              <a:avLst/>
            </a:prstGeom>
            <a:noFill/>
            <a:ln w="38100">
              <a:solidFill>
                <a:srgbClr val="000000"/>
              </a:solidFill>
              <a:round/>
              <a:headEnd/>
              <a:tailEnd/>
            </a:ln>
          </p:spPr>
        </p:cxnSp>
        <p:grpSp>
          <p:nvGrpSpPr>
            <p:cNvPr id="3086" name="Group 14"/>
            <p:cNvGrpSpPr>
              <a:grpSpLocks/>
            </p:cNvGrpSpPr>
            <p:nvPr/>
          </p:nvGrpSpPr>
          <p:grpSpPr bwMode="auto">
            <a:xfrm>
              <a:off x="1854" y="12185"/>
              <a:ext cx="1440" cy="1373"/>
              <a:chOff x="1854" y="12185"/>
              <a:chExt cx="1440" cy="1373"/>
            </a:xfrm>
          </p:grpSpPr>
          <p:sp>
            <p:nvSpPr>
              <p:cNvPr id="3087" name="Text Box 15"/>
              <p:cNvSpPr txBox="1">
                <a:spLocks noChangeArrowheads="1"/>
              </p:cNvSpPr>
              <p:nvPr/>
            </p:nvSpPr>
            <p:spPr bwMode="auto">
              <a:xfrm>
                <a:off x="1854" y="12457"/>
                <a:ext cx="1440" cy="1101"/>
              </a:xfrm>
              <a:prstGeom prst="rect">
                <a:avLst/>
              </a:prstGeom>
              <a:solidFill>
                <a:srgbClr val="DDD8C2"/>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sym typeface="Wingdings" pitchFamily="2" charset="2"/>
                  </a:rPr>
                  <a:t></a:t>
                </a: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Classification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(NB, KNN, ANN, SVM, DT, RF)</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sym typeface="Wingdings" pitchFamily="2" charset="2"/>
                  </a:rPr>
                  <a:t></a:t>
                </a: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Regression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(LR, ANNR, SVR, DTR, RR)</a:t>
                </a:r>
              </a:p>
              <a:p>
                <a:pPr marL="0" marR="0" lvl="0" indent="0" algn="just" defTabSz="914400" rtl="0" eaLnBrk="1" fontAlgn="base" latinLnBrk="0" hangingPunct="1">
                  <a:lnSpc>
                    <a:spcPct val="100000"/>
                  </a:lnSpc>
                  <a:spcBef>
                    <a:spcPct val="0"/>
                  </a:spcBef>
                  <a:spcAft>
                    <a:spcPts val="1000"/>
                  </a:spcAft>
                  <a:buClrTx/>
                  <a:buSzTx/>
                  <a:buFontTx/>
                  <a:buNone/>
                  <a:tabLst/>
                </a:pPr>
                <a:endParaRPr kumimoji="0" lang="en-IN" sz="1100" b="0" i="0" u="none" strike="noStrike" cap="none" normalizeH="0" baseline="0" dirty="0" smtClean="0">
                  <a:ln>
                    <a:noFill/>
                  </a:ln>
                  <a:solidFill>
                    <a:schemeClr val="tx1"/>
                  </a:solidFill>
                  <a:effectLst/>
                  <a:latin typeface="Mangal" pitchFamily="18" charset="0"/>
                  <a:ea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088" name="AutoShape 16"/>
              <p:cNvCxnSpPr>
                <a:cxnSpLocks noChangeShapeType="1"/>
              </p:cNvCxnSpPr>
              <p:nvPr/>
            </p:nvCxnSpPr>
            <p:spPr bwMode="auto">
              <a:xfrm>
                <a:off x="2568" y="12185"/>
                <a:ext cx="0" cy="272"/>
              </a:xfrm>
              <a:prstGeom prst="straightConnector1">
                <a:avLst/>
              </a:prstGeom>
              <a:noFill/>
              <a:ln w="28575">
                <a:solidFill>
                  <a:srgbClr val="000000"/>
                </a:solidFill>
                <a:round/>
                <a:headEnd/>
                <a:tailEnd/>
              </a:ln>
            </p:spPr>
          </p:cxnSp>
        </p:grpSp>
        <p:grpSp>
          <p:nvGrpSpPr>
            <p:cNvPr id="3089" name="Group 17"/>
            <p:cNvGrpSpPr>
              <a:grpSpLocks/>
            </p:cNvGrpSpPr>
            <p:nvPr/>
          </p:nvGrpSpPr>
          <p:grpSpPr bwMode="auto">
            <a:xfrm>
              <a:off x="3448" y="12196"/>
              <a:ext cx="1440" cy="1661"/>
              <a:chOff x="1854" y="12185"/>
              <a:chExt cx="1440" cy="1421"/>
            </a:xfrm>
          </p:grpSpPr>
          <p:sp>
            <p:nvSpPr>
              <p:cNvPr id="3090" name="Text Box 18"/>
              <p:cNvSpPr txBox="1">
                <a:spLocks noChangeArrowheads="1"/>
              </p:cNvSpPr>
              <p:nvPr/>
            </p:nvSpPr>
            <p:spPr bwMode="auto">
              <a:xfrm>
                <a:off x="1854" y="12457"/>
                <a:ext cx="1440" cy="1149"/>
              </a:xfrm>
              <a:prstGeom prst="rect">
                <a:avLst/>
              </a:prstGeom>
              <a:solidFill>
                <a:srgbClr val="C6D9F1"/>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sym typeface="Wingdings" pitchFamily="2" charset="2"/>
                  </a:rPr>
                  <a:t></a:t>
                </a: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Clustering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(K-means, DBSCAN, GM, Hierarchical,</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Agglomerative)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sym typeface="Wingdings" pitchFamily="2" charset="2"/>
                  </a:rPr>
                  <a:t></a:t>
                </a: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Dimensionality</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Reduction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(LDA, PCA, PCR, SVD, ICA)</a:t>
                </a:r>
                <a:endParaRPr kumimoji="0" lang="en-IN" sz="500" b="0" i="0" u="none" strike="noStrike" cap="none" normalizeH="0" baseline="0" dirty="0" smtClean="0">
                  <a:ln>
                    <a:noFill/>
                  </a:ln>
                  <a:solidFill>
                    <a:schemeClr val="tx1"/>
                  </a:solidFill>
                  <a:effectLst/>
                  <a:latin typeface="Mangal" pitchFamily="18" charset="0"/>
                  <a:ea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IN" sz="1100" b="0" i="0" u="none" strike="noStrike" cap="none" normalizeH="0" baseline="0" dirty="0" smtClean="0">
                  <a:ln>
                    <a:noFill/>
                  </a:ln>
                  <a:solidFill>
                    <a:schemeClr val="tx1"/>
                  </a:solidFill>
                  <a:effectLst/>
                  <a:latin typeface="Mangal" pitchFamily="18" charset="0"/>
                  <a:ea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091" name="AutoShape 19"/>
              <p:cNvCxnSpPr>
                <a:cxnSpLocks noChangeShapeType="1"/>
              </p:cNvCxnSpPr>
              <p:nvPr/>
            </p:nvCxnSpPr>
            <p:spPr bwMode="auto">
              <a:xfrm>
                <a:off x="2568" y="12185"/>
                <a:ext cx="0" cy="272"/>
              </a:xfrm>
              <a:prstGeom prst="straightConnector1">
                <a:avLst/>
              </a:prstGeom>
              <a:noFill/>
              <a:ln w="28575">
                <a:solidFill>
                  <a:srgbClr val="000000"/>
                </a:solidFill>
                <a:round/>
                <a:headEnd/>
                <a:tailEnd/>
              </a:ln>
            </p:spPr>
          </p:cxnSp>
        </p:grpSp>
        <p:grpSp>
          <p:nvGrpSpPr>
            <p:cNvPr id="3092" name="Group 20"/>
            <p:cNvGrpSpPr>
              <a:grpSpLocks/>
            </p:cNvGrpSpPr>
            <p:nvPr/>
          </p:nvGrpSpPr>
          <p:grpSpPr bwMode="auto">
            <a:xfrm>
              <a:off x="5051" y="12197"/>
              <a:ext cx="1440" cy="2108"/>
              <a:chOff x="1854" y="12185"/>
              <a:chExt cx="1440" cy="1373"/>
            </a:xfrm>
          </p:grpSpPr>
          <p:sp>
            <p:nvSpPr>
              <p:cNvPr id="3093" name="Text Box 21"/>
              <p:cNvSpPr txBox="1">
                <a:spLocks noChangeArrowheads="1"/>
              </p:cNvSpPr>
              <p:nvPr/>
            </p:nvSpPr>
            <p:spPr bwMode="auto">
              <a:xfrm>
                <a:off x="1854" y="12457"/>
                <a:ext cx="1440" cy="1101"/>
              </a:xfrm>
              <a:prstGeom prst="rect">
                <a:avLst/>
              </a:prstGeom>
              <a:solidFill>
                <a:srgbClr val="EAF1D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sym typeface="Wingdings" pitchFamily="2" charset="2"/>
                  </a:rPr>
                  <a:t></a:t>
                </a: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Self-training</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Models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sym typeface="Wingdings" pitchFamily="2" charset="2"/>
                  </a:rPr>
                  <a:t></a:t>
                </a: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Co-training</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Models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sym typeface="Wingdings" pitchFamily="2" charset="2"/>
                  </a:rPr>
                  <a:t></a:t>
                </a: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Semi-Supervised SVMs (TSVM)</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sym typeface="Wingdings" pitchFamily="2" charset="2"/>
                  </a:rPr>
                  <a:t></a:t>
                </a: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Generative Methods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(EM)</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sym typeface="Wingdings" pitchFamily="2" charset="2"/>
                  </a:rPr>
                  <a:t></a:t>
                </a: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Graph based models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IN" sz="1100" b="0" i="0" u="none" strike="noStrike" cap="none" normalizeH="0" baseline="0" dirty="0" smtClean="0">
                  <a:ln>
                    <a:noFill/>
                  </a:ln>
                  <a:solidFill>
                    <a:schemeClr val="tx1"/>
                  </a:solidFill>
                  <a:effectLst/>
                  <a:latin typeface="Mangal" pitchFamily="18"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094" name="AutoShape 22"/>
              <p:cNvCxnSpPr>
                <a:cxnSpLocks noChangeShapeType="1"/>
              </p:cNvCxnSpPr>
              <p:nvPr/>
            </p:nvCxnSpPr>
            <p:spPr bwMode="auto">
              <a:xfrm>
                <a:off x="2568" y="12185"/>
                <a:ext cx="0" cy="272"/>
              </a:xfrm>
              <a:prstGeom prst="straightConnector1">
                <a:avLst/>
              </a:prstGeom>
              <a:noFill/>
              <a:ln w="28575">
                <a:solidFill>
                  <a:srgbClr val="000000"/>
                </a:solidFill>
                <a:round/>
                <a:headEnd/>
                <a:tailEnd/>
              </a:ln>
            </p:spPr>
          </p:cxnSp>
        </p:grpSp>
        <p:grpSp>
          <p:nvGrpSpPr>
            <p:cNvPr id="3095" name="Group 23"/>
            <p:cNvGrpSpPr>
              <a:grpSpLocks/>
            </p:cNvGrpSpPr>
            <p:nvPr/>
          </p:nvGrpSpPr>
          <p:grpSpPr bwMode="auto">
            <a:xfrm>
              <a:off x="6785" y="12197"/>
              <a:ext cx="1440" cy="1605"/>
              <a:chOff x="1854" y="12185"/>
              <a:chExt cx="1440" cy="1373"/>
            </a:xfrm>
          </p:grpSpPr>
          <p:sp>
            <p:nvSpPr>
              <p:cNvPr id="3096" name="Text Box 24"/>
              <p:cNvSpPr txBox="1">
                <a:spLocks noChangeArrowheads="1"/>
              </p:cNvSpPr>
              <p:nvPr/>
            </p:nvSpPr>
            <p:spPr bwMode="auto">
              <a:xfrm>
                <a:off x="1854" y="12457"/>
                <a:ext cx="1440" cy="1101"/>
              </a:xfrm>
              <a:prstGeom prst="rect">
                <a:avLst/>
              </a:prstGeom>
              <a:solidFill>
                <a:srgbClr val="E5DFE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sym typeface="Wingdings" pitchFamily="2" charset="2"/>
                  </a:rPr>
                  <a:t></a:t>
                </a: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Model-Free RL</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(Policy Optimization, Q-Learning)</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sym typeface="Wingdings" pitchFamily="2" charset="2"/>
                  </a:rPr>
                  <a:t></a:t>
                </a: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Model-Based</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RL (Learn the model, Given the model)</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IN" sz="1100" b="0" i="0" u="none" strike="noStrike" cap="none" normalizeH="0" baseline="0" dirty="0" smtClean="0">
                  <a:ln>
                    <a:noFill/>
                  </a:ln>
                  <a:solidFill>
                    <a:schemeClr val="tx1"/>
                  </a:solidFill>
                  <a:effectLst/>
                  <a:latin typeface="Mangal" pitchFamily="18"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097" name="AutoShape 25"/>
              <p:cNvCxnSpPr>
                <a:cxnSpLocks noChangeShapeType="1"/>
              </p:cNvCxnSpPr>
              <p:nvPr/>
            </p:nvCxnSpPr>
            <p:spPr bwMode="auto">
              <a:xfrm>
                <a:off x="2568" y="12185"/>
                <a:ext cx="0" cy="272"/>
              </a:xfrm>
              <a:prstGeom prst="straightConnector1">
                <a:avLst/>
              </a:prstGeom>
              <a:noFill/>
              <a:ln w="28575">
                <a:solidFill>
                  <a:srgbClr val="000000"/>
                </a:solidFill>
                <a:round/>
                <a:headEnd/>
                <a:tailEnd/>
              </a:ln>
            </p:spPr>
          </p:cxnSp>
        </p:grpSp>
        <p:grpSp>
          <p:nvGrpSpPr>
            <p:cNvPr id="3098" name="Group 26"/>
            <p:cNvGrpSpPr>
              <a:grpSpLocks/>
            </p:cNvGrpSpPr>
            <p:nvPr/>
          </p:nvGrpSpPr>
          <p:grpSpPr bwMode="auto">
            <a:xfrm>
              <a:off x="8446" y="12200"/>
              <a:ext cx="1440" cy="1711"/>
              <a:chOff x="1854" y="12185"/>
              <a:chExt cx="1440" cy="1271"/>
            </a:xfrm>
          </p:grpSpPr>
          <p:sp>
            <p:nvSpPr>
              <p:cNvPr id="3099" name="Text Box 27"/>
              <p:cNvSpPr txBox="1">
                <a:spLocks noChangeArrowheads="1"/>
              </p:cNvSpPr>
              <p:nvPr/>
            </p:nvSpPr>
            <p:spPr bwMode="auto">
              <a:xfrm>
                <a:off x="1854" y="12457"/>
                <a:ext cx="1440" cy="999"/>
              </a:xfrm>
              <a:prstGeom prst="rect">
                <a:avLst/>
              </a:prstGeom>
              <a:solidFill>
                <a:srgbClr val="FDE9D9"/>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sym typeface="Wingdings" pitchFamily="2" charset="2"/>
                  </a:rPr>
                  <a:t></a:t>
                </a: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Discriminative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(MLP, CNN, RNN)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sym typeface="Wingdings" pitchFamily="2" charset="2"/>
                  </a:rPr>
                  <a:t></a:t>
                </a: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Generative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(GAN, AE, SOM, DBN, RBM)</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sym typeface="Wingdings" pitchFamily="2" charset="2"/>
                  </a:rPr>
                  <a:t></a:t>
                </a: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Hybrid</a:t>
                </a:r>
              </a:p>
              <a:p>
                <a:pPr marL="0" marR="0" lvl="0" indent="0" algn="just" defTabSz="914400" rtl="0" eaLnBrk="1" fontAlgn="base" latinLnBrk="0" hangingPunct="1">
                  <a:lnSpc>
                    <a:spcPct val="100000"/>
                  </a:lnSpc>
                  <a:spcBef>
                    <a:spcPct val="0"/>
                  </a:spcBef>
                  <a:spcAft>
                    <a:spcPts val="1000"/>
                  </a:spcAft>
                  <a:buClrTx/>
                  <a:buSzTx/>
                  <a:buFontTx/>
                  <a:buNone/>
                  <a:tabLst/>
                </a:pPr>
                <a:r>
                  <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rPr>
                  <a:t>(CNN+LSTM, GAN+CNN, AE+SVM)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1000"/>
                  </a:spcAft>
                  <a:buClrTx/>
                  <a:buSzTx/>
                  <a:buFontTx/>
                  <a:buNone/>
                  <a:tabLst/>
                </a:pPr>
                <a:endParaRPr kumimoji="0" lang="en-IN" sz="1100" b="0" i="0" u="none" strike="noStrike" cap="none" normalizeH="0" baseline="0" dirty="0" smtClean="0">
                  <a:ln>
                    <a:noFill/>
                  </a:ln>
                  <a:solidFill>
                    <a:schemeClr val="tx1"/>
                  </a:solidFill>
                  <a:effectLst/>
                  <a:latin typeface="Mangal" pitchFamily="18" charset="0"/>
                  <a:ea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IN" sz="6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100" name="AutoShape 28"/>
              <p:cNvCxnSpPr>
                <a:cxnSpLocks noChangeShapeType="1"/>
              </p:cNvCxnSpPr>
              <p:nvPr/>
            </p:nvCxnSpPr>
            <p:spPr bwMode="auto">
              <a:xfrm>
                <a:off x="2568" y="12185"/>
                <a:ext cx="0" cy="272"/>
              </a:xfrm>
              <a:prstGeom prst="straightConnector1">
                <a:avLst/>
              </a:prstGeom>
              <a:noFill/>
              <a:ln w="28575">
                <a:solidFill>
                  <a:srgbClr val="000000"/>
                </a:solidFill>
                <a:round/>
                <a:headEnd/>
                <a:tailEnd/>
              </a:ln>
            </p:spPr>
          </p:cxnSp>
        </p:grpSp>
      </p:grpSp>
      <p:sp>
        <p:nvSpPr>
          <p:cNvPr id="90" name="Rectangle 89"/>
          <p:cNvSpPr/>
          <p:nvPr/>
        </p:nvSpPr>
        <p:spPr>
          <a:xfrm>
            <a:off x="5327428" y="10672901"/>
            <a:ext cx="4608512" cy="1477328"/>
          </a:xfrm>
          <a:prstGeom prst="rect">
            <a:avLst/>
          </a:prstGeom>
        </p:spPr>
        <p:txBody>
          <a:bodyPr wrap="square">
            <a:spAutoFit/>
          </a:bodyPr>
          <a:lstStyle/>
          <a:p>
            <a:pPr algn="just"/>
            <a:r>
              <a:rPr lang="en-US" dirty="0" smtClean="0"/>
              <a:t>ML techniques are gaining popularity due to their wider applicability. </a:t>
            </a:r>
            <a:r>
              <a:rPr lang="en-US" dirty="0" smtClean="0"/>
              <a:t>The </a:t>
            </a:r>
            <a:r>
              <a:rPr lang="en-US" dirty="0" smtClean="0"/>
              <a:t>previous studies as shown in following table indicate their potential applicability in Indian monsoon rainfall prediction. </a:t>
            </a:r>
            <a:endParaRPr lang="en-IN" dirty="0"/>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2890</TotalTime>
  <Words>1705</Words>
  <Application>Microsoft Office PowerPoint</Application>
  <PresentationFormat>Custom</PresentationFormat>
  <Paragraphs>195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 Viens</dc:creator>
  <cp:lastModifiedBy>Yajnaseni</cp:lastModifiedBy>
  <cp:revision>187</cp:revision>
  <cp:lastPrinted>2016-10-19T06:21:06Z</cp:lastPrinted>
  <dcterms:created xsi:type="dcterms:W3CDTF">2013-01-28T22:40:39Z</dcterms:created>
  <dcterms:modified xsi:type="dcterms:W3CDTF">2022-03-20T08:42:21Z</dcterms:modified>
  <dc:language>en-IN</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Custom</vt:lpwstr>
  </property>
  <property fmtid="{D5CDD505-2E9C-101B-9397-08002B2CF9AE}" pid="9" name="ScaleCrop">
    <vt:bool>false</vt:bool>
  </property>
  <property fmtid="{D5CDD505-2E9C-101B-9397-08002B2CF9AE}" pid="10" name="ShareDoc">
    <vt:bool>false</vt:bool>
  </property>
  <property fmtid="{D5CDD505-2E9C-101B-9397-08002B2CF9AE}" pid="11" name="Slides">
    <vt:i4>1</vt:i4>
  </property>
</Properties>
</file>